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38" r:id="rId2"/>
    <p:sldId id="537" r:id="rId3"/>
    <p:sldId id="267" r:id="rId4"/>
    <p:sldId id="539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3559D-506A-4FF3-9027-507541C33754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2879-A9A8-435D-88AD-A943CAA137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140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nl-NL" noProof="0"/>
              <a:t>‹#›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0140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nl-NL" noProof="0"/>
              <a:t>‹#›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799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nl-NL" noProof="0"/>
              <a:t>‹#›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2826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AED2E-195E-B005-51B8-E5A59355E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8DC2E87-B9A1-D38C-303C-69A6C203E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EF17A4-5D20-E473-599D-C19CD426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287A-2474-48BA-9882-581746FE7709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A48452-2E75-74F6-DA39-13CC7959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F10F36-076A-29EB-A330-977ED527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52-32B2-4E33-B620-F160B948C1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175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8D9B9-B113-8564-0162-76C68DCE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A7ACA75-B9BC-1B54-3703-5F595547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69FFE1-162B-E4BC-7620-A40888EA8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287A-2474-48BA-9882-581746FE7709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4045E8-33A7-62A0-F818-D5914514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AF181B-798E-91D3-E923-3DCF6A07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52-32B2-4E33-B620-F160B948C1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886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98BCAA3-DB6C-8F08-5609-A82928180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E55162B-EB8F-6081-4F2B-A16EA413C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981E6B-8E50-6B7A-CEB7-4E3EEF44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287A-2474-48BA-9882-581746FE7709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638CC1-840A-E040-AC26-369C17DE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1348DD-ECDE-93D1-BE41-641AB9FFD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52-32B2-4E33-B620-F160B948C1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44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F61A4-132C-2758-243A-3248B143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399FB3-FA6A-9891-37E1-7708F1191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EFC4B7-EF16-9B9D-92FF-9DB13E9A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287A-2474-48BA-9882-581746FE7709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E1DDE8-74F3-FF15-628D-403AB5CE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0D7B08-299F-EB9E-B86D-0004DE4E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52-32B2-4E33-B620-F160B948C1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963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E6B2F-2BE2-01F7-33CE-7DDCDE931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79C42D-A711-BA90-4D19-0C85DEF40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E26ECD-D309-2C69-F11C-89E7DFE9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287A-2474-48BA-9882-581746FE7709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7384D4-0468-DFF2-533D-A381D696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13F8D6-D542-5836-457F-FDD2D93D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52-32B2-4E33-B620-F160B948C1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175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AB484-FC08-85DC-E056-A16D3B57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04A303-9D7B-35E7-995C-38389F226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DA156D-11E8-42C2-6661-920A98AE5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84C2A1-C46C-448D-20CE-94BEAB3C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287A-2474-48BA-9882-581746FE7709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B6078D-2AE3-5D75-09BC-270AB079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5E24E5-32AA-9B01-932D-D22DFEE8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52-32B2-4E33-B620-F160B948C1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233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AADBB-17BB-22B5-ED47-7ECA0FB4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0B8E3F-F035-4286-EFF2-663B59C8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507449-BC54-77AF-6D22-0262A97E6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A2CE07E-3072-FD4F-8080-45C89DDB3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05EF459-2D01-9663-85A4-EEE2D54D8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658B820-62B7-981F-C6EC-58F24AB8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287A-2474-48BA-9882-581746FE7709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6EF17AA-E44B-A5E2-6D14-3D2B47AB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9C4D969-5F82-1D77-006A-7E37A956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52-32B2-4E33-B620-F160B948C1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438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F0AEB-AA9F-BD83-C4E0-B6129634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546617A-AA22-56BB-53A6-0CF24CC3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287A-2474-48BA-9882-581746FE7709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A72D7B9-1F08-13E7-2A16-8C74E419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319633-1290-B49B-95D6-F992A8F0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52-32B2-4E33-B620-F160B948C1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720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DF015AD-A888-9F74-A89B-909E6C48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287A-2474-48BA-9882-581746FE7709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16F5CF2-E957-C046-BF9D-0C481610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55A6C0-4E43-C01C-F4AB-44C9A1C5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52-32B2-4E33-B620-F160B948C1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71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64804-EA33-931B-F127-62B0C860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3E616A-FCA8-3CA0-C0A1-B9BFE0E6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04F5A4-89D4-800B-3F66-569CFC8B4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C3BE09-ADFE-DE50-56BA-562569BB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287A-2474-48BA-9882-581746FE7709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41C6CF-031B-FEBA-E2B1-EB3441E3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3843EB-C542-8584-45F9-3C31C309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52-32B2-4E33-B620-F160B948C1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81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1B5F0-3E95-83AF-2100-FD1E11DB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CADCAE4-6023-E0DC-E260-72E3E37CB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92276A6-DBA1-07E9-B664-44DAF51E2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C3CADC-2C06-E652-40E2-D6F1B02F0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287A-2474-48BA-9882-581746FE7709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DA37B9-C973-707B-748C-4CD0320A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553F46-6687-6D41-7E24-CBD0C0B9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B952-32B2-4E33-B620-F160B948C1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05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0B5E565-C93A-B87D-F2E6-89273D32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8A63C9-F96F-2B52-E538-2E5B395E2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58B564-DA66-2ED5-4CDB-ADC19A3DB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79287A-2474-48BA-9882-581746FE7709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294541-1806-2007-2234-12D356605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8FB410-6694-88AE-09E1-D1DF262B8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A6B952-32B2-4E33-B620-F160B948C14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90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5B3-4D2C-817E-56E7-DECC4FBB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1635D-1BAD-F9FE-EA19-69FF09395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3C5F6-5BF9-4C87-099F-86641A590CBF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E89233-E0AD-7D12-E1CB-2567E6B5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886443-BFC7-91C7-9E7A-8549FFF2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18229225-D63D-0620-9925-1B48F955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F0A0C053-660A-C722-D9DB-B6408FB63216}"/>
              </a:ext>
            </a:extLst>
          </p:cNvPr>
          <p:cNvSpPr txBox="1">
            <a:spLocks/>
          </p:cNvSpPr>
          <p:nvPr/>
        </p:nvSpPr>
        <p:spPr bwMode="black">
          <a:xfrm>
            <a:off x="3386867" y="1811292"/>
            <a:ext cx="8900384" cy="18007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142233"/>
                </a:solidFill>
              </a:rPr>
              <a:t>FOCUSGROEPEN.</a:t>
            </a:r>
            <a:br>
              <a:rPr lang="en-US" sz="5400" dirty="0">
                <a:solidFill>
                  <a:srgbClr val="142233"/>
                </a:solidFill>
              </a:rPr>
            </a:br>
            <a:r>
              <a:rPr lang="en-US" sz="5400" dirty="0">
                <a:solidFill>
                  <a:srgbClr val="142233"/>
                </a:solidFill>
              </a:rPr>
              <a:t>STATUS </a:t>
            </a:r>
            <a:r>
              <a:rPr lang="en-US" sz="5400" dirty="0" err="1">
                <a:solidFill>
                  <a:srgbClr val="142233"/>
                </a:solidFill>
              </a:rPr>
              <a:t>december</a:t>
            </a:r>
            <a:r>
              <a:rPr lang="en-US" sz="5400" dirty="0">
                <a:solidFill>
                  <a:srgbClr val="142233"/>
                </a:solidFill>
              </a:rPr>
              <a:t> 2025</a:t>
            </a:r>
            <a:endParaRPr lang="nl-NL" sz="5400" dirty="0">
              <a:solidFill>
                <a:srgbClr val="142233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445F5-499D-BA16-61AE-EB84E8BA02E5}"/>
              </a:ext>
            </a:extLst>
          </p:cNvPr>
          <p:cNvSpPr/>
          <p:nvPr/>
        </p:nvSpPr>
        <p:spPr>
          <a:xfrm>
            <a:off x="260349" y="396383"/>
            <a:ext cx="1881351" cy="7136524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526198E-D026-9489-1802-2153BE53E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86636" y="5292901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49EC9-FC91-BF12-1FEF-AE398ABDC987}"/>
              </a:ext>
            </a:extLst>
          </p:cNvPr>
          <p:cNvSpPr/>
          <p:nvPr/>
        </p:nvSpPr>
        <p:spPr>
          <a:xfrm>
            <a:off x="2153580" y="4435365"/>
            <a:ext cx="10133672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D0D29BAB-AFFF-DA7D-D19B-80312933E4D8}"/>
              </a:ext>
            </a:extLst>
          </p:cNvPr>
          <p:cNvSpPr txBox="1">
            <a:spLocks/>
          </p:cNvSpPr>
          <p:nvPr/>
        </p:nvSpPr>
        <p:spPr>
          <a:xfrm>
            <a:off x="3421079" y="4554497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5F4F2"/>
                </a:solidFill>
                <a:latin typeface="+mj-lt"/>
                <a:ea typeface="+mj-ea"/>
                <a:cs typeface="+mj-cs"/>
              </a:rPr>
              <a:t>OORFAZANTEN - </a:t>
            </a:r>
            <a:r>
              <a:rPr lang="en-US" sz="3600" b="1" i="1" dirty="0">
                <a:solidFill>
                  <a:srgbClr val="F5F4F2"/>
                </a:solidFill>
                <a:latin typeface="+mj-lt"/>
                <a:ea typeface="+mj-ea"/>
                <a:cs typeface="+mj-cs"/>
              </a:rPr>
              <a:t>CROSSOPTILON</a:t>
            </a:r>
            <a:endParaRPr lang="nl-NL" sz="3600" b="1" i="1" dirty="0">
              <a:solidFill>
                <a:srgbClr val="F5F4F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 descr="Afbeelding met schets, tekening, Lijnillustraties, lijntekening&#10;&#10;Door AI gegenereerde inhoud is mogelijk onjuist.">
            <a:extLst>
              <a:ext uri="{FF2B5EF4-FFF2-40B4-BE49-F238E27FC236}">
                <a16:creationId xmlns:a16="http://schemas.microsoft.com/office/drawing/2014/main" id="{ACC44C6C-334D-C977-8988-B111ED6CD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1" y="576413"/>
            <a:ext cx="1700805" cy="19134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6DBA9F9-BE20-4B2D-FB97-BC06B756C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15" y="2975303"/>
            <a:ext cx="1719221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6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5B3-4D2C-817E-56E7-DECC4FBB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1635D-1BAD-F9FE-EA19-69FF09395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E89233-E0AD-7D12-E1CB-2567E6B5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886443-BFC7-91C7-9E7A-8549FFF2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18229225-D63D-0620-9925-1B48F955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" b="32716"/>
          <a:stretch/>
        </p:blipFill>
        <p:spPr bwMode="auto">
          <a:xfrm>
            <a:off x="0" y="666"/>
            <a:ext cx="12192000" cy="82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2445F5-499D-BA16-61AE-EB84E8BA02E5}"/>
              </a:ext>
            </a:extLst>
          </p:cNvPr>
          <p:cNvSpPr/>
          <p:nvPr/>
        </p:nvSpPr>
        <p:spPr>
          <a:xfrm>
            <a:off x="260349" y="396383"/>
            <a:ext cx="1881351" cy="7136524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526198E-D026-9489-1802-2153BE53E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9682" y="5038886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49EC9-FC91-BF12-1FEF-AE398ABDC987}"/>
              </a:ext>
            </a:extLst>
          </p:cNvPr>
          <p:cNvSpPr/>
          <p:nvPr/>
        </p:nvSpPr>
        <p:spPr>
          <a:xfrm>
            <a:off x="2141700" y="405556"/>
            <a:ext cx="9701775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D0D29BAB-AFFF-DA7D-D19B-80312933E4D8}"/>
              </a:ext>
            </a:extLst>
          </p:cNvPr>
          <p:cNvSpPr txBox="1">
            <a:spLocks/>
          </p:cNvSpPr>
          <p:nvPr/>
        </p:nvSpPr>
        <p:spPr>
          <a:xfrm>
            <a:off x="3421079" y="4554497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5F4F2"/>
                </a:solidFill>
                <a:latin typeface="+mj-lt"/>
                <a:ea typeface="+mj-ea"/>
                <a:cs typeface="+mj-cs"/>
              </a:rPr>
              <a:t>PAUWFAZANTEN.	POLYPLECTRON</a:t>
            </a:r>
            <a:endParaRPr lang="nl-NL" sz="3600" b="1" dirty="0">
              <a:solidFill>
                <a:srgbClr val="F5F4F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5497A-D85A-5F5B-4228-2D348EA59C04}"/>
              </a:ext>
            </a:extLst>
          </p:cNvPr>
          <p:cNvSpPr txBox="1"/>
          <p:nvPr/>
        </p:nvSpPr>
        <p:spPr>
          <a:xfrm>
            <a:off x="2900084" y="545679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5F4F2"/>
                </a:solidFill>
                <a:latin typeface="+mj-lt"/>
                <a:ea typeface="+mj-ea"/>
                <a:cs typeface="+mj-cs"/>
              </a:rPr>
              <a:t>BESTAND</a:t>
            </a:r>
            <a:r>
              <a:rPr lang="en-US" sz="3600" b="1" dirty="0">
                <a:solidFill>
                  <a:srgbClr val="F5F4F2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600" b="1" dirty="0">
                <a:solidFill>
                  <a:srgbClr val="F5F4F2"/>
                </a:solidFill>
                <a:latin typeface="+mj-lt"/>
                <a:ea typeface="+mj-ea"/>
                <a:cs typeface="+mj-cs"/>
              </a:rPr>
              <a:t>December </a:t>
            </a:r>
            <a:r>
              <a:rPr lang="en-US" sz="3600" b="1" dirty="0">
                <a:solidFill>
                  <a:srgbClr val="F5F4F2"/>
                </a:solidFill>
                <a:latin typeface="+mj-lt"/>
                <a:ea typeface="+mj-ea"/>
                <a:cs typeface="+mj-cs"/>
              </a:rPr>
              <a:t>2025</a:t>
            </a:r>
          </a:p>
        </p:txBody>
      </p:sp>
      <p:sp>
        <p:nvSpPr>
          <p:cNvPr id="18" name="Tekstvak 16">
            <a:extLst>
              <a:ext uri="{FF2B5EF4-FFF2-40B4-BE49-F238E27FC236}">
                <a16:creationId xmlns:a16="http://schemas.microsoft.com/office/drawing/2014/main" id="{15AB2D64-50B1-3AC0-83EF-4BFD05487E1D}"/>
              </a:ext>
            </a:extLst>
          </p:cNvPr>
          <p:cNvSpPr txBox="1"/>
          <p:nvPr/>
        </p:nvSpPr>
        <p:spPr>
          <a:xfrm>
            <a:off x="3981450" y="1780911"/>
            <a:ext cx="768138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nl-NL" sz="2800" b="1" dirty="0"/>
          </a:p>
          <a:p>
            <a:pPr rtl="0"/>
            <a:r>
              <a:rPr lang="nl-NL" sz="2800" b="1" dirty="0"/>
              <a:t>BLAUWE OORFAZANT</a:t>
            </a:r>
            <a:r>
              <a:rPr lang="nl-NL" sz="2800" dirty="0"/>
              <a:t>				</a:t>
            </a:r>
            <a:endParaRPr lang="en-US" sz="2800" dirty="0"/>
          </a:p>
          <a:p>
            <a:pPr rtl="0"/>
            <a:r>
              <a:rPr lang="en-US" sz="2800" i="1" dirty="0"/>
              <a:t>(</a:t>
            </a:r>
            <a:r>
              <a:rPr lang="nl-NL" sz="2800" i="1" dirty="0" err="1"/>
              <a:t>CROSSOPTILON</a:t>
            </a:r>
            <a:r>
              <a:rPr lang="nl-NL" sz="2800" i="1" dirty="0"/>
              <a:t> </a:t>
            </a:r>
            <a:r>
              <a:rPr lang="nl-NL" sz="2800" i="1" dirty="0" err="1"/>
              <a:t>AURITUM</a:t>
            </a:r>
            <a:r>
              <a:rPr lang="en-US" sz="2800" i="1" dirty="0"/>
              <a:t>)</a:t>
            </a:r>
            <a:endParaRPr lang="nl-NL" sz="2800" i="1" dirty="0"/>
          </a:p>
          <a:p>
            <a:pPr rtl="0"/>
            <a:endParaRPr lang="nl-NL" sz="2800" i="1" dirty="0"/>
          </a:p>
          <a:p>
            <a:pPr rtl="0"/>
            <a:r>
              <a:rPr lang="nl-NL" sz="2800" b="1" dirty="0"/>
              <a:t>BRUINE OORFAZANT</a:t>
            </a:r>
            <a:r>
              <a:rPr lang="nl-NL" sz="2800" dirty="0"/>
              <a:t>				</a:t>
            </a:r>
          </a:p>
          <a:p>
            <a:pPr rtl="0"/>
            <a:r>
              <a:rPr lang="nl-NL" sz="2800" dirty="0"/>
              <a:t>(</a:t>
            </a:r>
            <a:r>
              <a:rPr lang="nl-NL" sz="2800" i="1" dirty="0" err="1"/>
              <a:t>CROSSOPTILON</a:t>
            </a:r>
            <a:r>
              <a:rPr lang="nl-NL" sz="2800" i="1" dirty="0"/>
              <a:t> </a:t>
            </a:r>
            <a:r>
              <a:rPr lang="nl-NL" sz="2800" i="1" dirty="0" err="1"/>
              <a:t>MANTCHURICUM</a:t>
            </a:r>
            <a:r>
              <a:rPr lang="nl-NL" sz="2800" i="1" dirty="0"/>
              <a:t>)</a:t>
            </a:r>
          </a:p>
          <a:p>
            <a:pPr rtl="0"/>
            <a:endParaRPr lang="nl-NL" sz="2800" i="1" dirty="0"/>
          </a:p>
          <a:p>
            <a:pPr rtl="0"/>
            <a:r>
              <a:rPr lang="nl-NL" sz="2800" b="1" dirty="0"/>
              <a:t>WITTE OORFAZANT</a:t>
            </a:r>
            <a:r>
              <a:rPr lang="nl-NL" sz="2800" dirty="0"/>
              <a:t>					</a:t>
            </a:r>
          </a:p>
          <a:p>
            <a:pPr rtl="0"/>
            <a:r>
              <a:rPr lang="nl-NL" sz="2800" dirty="0"/>
              <a:t>(</a:t>
            </a:r>
            <a:r>
              <a:rPr lang="nl-NL" sz="2800" i="1" dirty="0" err="1"/>
              <a:t>CROSSOPTILON</a:t>
            </a:r>
            <a:r>
              <a:rPr lang="nl-NL" sz="2800" i="1" dirty="0"/>
              <a:t> </a:t>
            </a:r>
            <a:r>
              <a:rPr lang="nl-NL" sz="2800" i="1" dirty="0" err="1"/>
              <a:t>CROSSOPTILON</a:t>
            </a:r>
            <a:r>
              <a:rPr lang="nl-NL" sz="2800" i="1" dirty="0"/>
              <a:t>)</a:t>
            </a:r>
          </a:p>
          <a:p>
            <a:pPr rtl="0"/>
            <a:endParaRPr lang="nl-NL" i="1" dirty="0"/>
          </a:p>
          <a:p>
            <a:pPr rtl="0"/>
            <a:endParaRPr lang="nl-NL" dirty="0"/>
          </a:p>
          <a:p>
            <a:pPr rtl="0"/>
            <a:endParaRPr lang="nl-NL" i="1" dirty="0"/>
          </a:p>
          <a:p>
            <a:pPr rtl="0"/>
            <a:endParaRPr lang="en-US" dirty="0"/>
          </a:p>
          <a:p>
            <a:pPr rtl="0"/>
            <a:endParaRPr lang="nl-NL" dirty="0"/>
          </a:p>
        </p:txBody>
      </p:sp>
      <p:sp>
        <p:nvSpPr>
          <p:cNvPr id="31" name="Tijdelijke aanduiding voor tekst 4">
            <a:extLst>
              <a:ext uri="{FF2B5EF4-FFF2-40B4-BE49-F238E27FC236}">
                <a16:creationId xmlns:a16="http://schemas.microsoft.com/office/drawing/2014/main" id="{9648BFE4-72F4-093C-4123-12750E756CEF}"/>
              </a:ext>
            </a:extLst>
          </p:cNvPr>
          <p:cNvSpPr txBox="1">
            <a:spLocks/>
          </p:cNvSpPr>
          <p:nvPr/>
        </p:nvSpPr>
        <p:spPr>
          <a:xfrm>
            <a:off x="6531273" y="1302206"/>
            <a:ext cx="6238578" cy="10032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/>
              <a:t>	</a:t>
            </a:r>
          </a:p>
        </p:txBody>
      </p:sp>
      <p:pic>
        <p:nvPicPr>
          <p:cNvPr id="4" name="Afbeelding 3" descr="Afbeelding met schets, tekening, Lijnillustraties, lijntekening&#10;&#10;Door AI gegenereerde inhoud is mogelijk onjuist.">
            <a:extLst>
              <a:ext uri="{FF2B5EF4-FFF2-40B4-BE49-F238E27FC236}">
                <a16:creationId xmlns:a16="http://schemas.microsoft.com/office/drawing/2014/main" id="{6C64BC33-3938-A0FD-0583-4E23214DD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7" y="765243"/>
            <a:ext cx="1700805" cy="19134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D181667-DA55-AEF0-5634-58B6CA8D7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15" y="2975303"/>
            <a:ext cx="1719221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0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5B3-4D2C-817E-56E7-DECC4FBB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1635D-1BAD-F9FE-EA19-69FF09395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3C5F6-5BF9-4C87-099F-86641A590CBF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E89233-E0AD-7D12-E1CB-2567E6B5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886443-BFC7-91C7-9E7A-8549FFF2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18229225-D63D-0620-9925-1B48F955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46" b="26035"/>
          <a:stretch/>
        </p:blipFill>
        <p:spPr bwMode="auto">
          <a:xfrm>
            <a:off x="-38100" y="0"/>
            <a:ext cx="12382500" cy="90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F0A0C053-660A-C722-D9DB-B6408FB63216}"/>
              </a:ext>
            </a:extLst>
          </p:cNvPr>
          <p:cNvSpPr txBox="1">
            <a:spLocks/>
          </p:cNvSpPr>
          <p:nvPr/>
        </p:nvSpPr>
        <p:spPr bwMode="black">
          <a:xfrm>
            <a:off x="2859888" y="1676506"/>
            <a:ext cx="8311147" cy="3743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2233"/>
                </a:solidFill>
              </a:rPr>
              <a:t>Balgenonderzoek in de collecties in Tring  </a:t>
            </a:r>
          </a:p>
          <a:p>
            <a:r>
              <a:rPr lang="nl-NL" sz="2800" dirty="0">
                <a:solidFill>
                  <a:srgbClr val="142233"/>
                </a:solidFill>
              </a:rPr>
              <a:t>	verwerken van het studiemateriaal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142233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2233"/>
                </a:solidFill>
              </a:rPr>
              <a:t>Adviseren bij het samenstellen van nieuwe fokparen en huisvesting van oorfazanten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142233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2233"/>
                </a:solidFill>
              </a:rPr>
              <a:t>Samenwerking verderzetten met EAZA collecties </a:t>
            </a:r>
            <a:r>
              <a:rPr lang="nl-NL" sz="2800" dirty="0" err="1">
                <a:solidFill>
                  <a:srgbClr val="142233"/>
                </a:solidFill>
              </a:rPr>
              <a:t>ivm</a:t>
            </a:r>
            <a:r>
              <a:rPr lang="nl-NL" sz="2800" dirty="0">
                <a:solidFill>
                  <a:srgbClr val="142233"/>
                </a:solidFill>
              </a:rPr>
              <a:t> bruine oorfazanten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142233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2233"/>
                </a:solidFill>
              </a:rPr>
              <a:t>Opvolgen contacten in China </a:t>
            </a:r>
            <a:r>
              <a:rPr lang="nl-NL" sz="2800" dirty="0" err="1">
                <a:solidFill>
                  <a:srgbClr val="142233"/>
                </a:solidFill>
              </a:rPr>
              <a:t>ivm</a:t>
            </a:r>
            <a:r>
              <a:rPr lang="nl-NL" sz="2800" dirty="0">
                <a:solidFill>
                  <a:srgbClr val="142233"/>
                </a:solidFill>
              </a:rPr>
              <a:t> projecten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445F5-499D-BA16-61AE-EB84E8BA02E5}"/>
              </a:ext>
            </a:extLst>
          </p:cNvPr>
          <p:cNvSpPr/>
          <p:nvPr/>
        </p:nvSpPr>
        <p:spPr>
          <a:xfrm>
            <a:off x="260349" y="396383"/>
            <a:ext cx="1881351" cy="7136524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526198E-D026-9489-1802-2153BE53E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9823" y="5351808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49EC9-FC91-BF12-1FEF-AE398ABDC987}"/>
              </a:ext>
            </a:extLst>
          </p:cNvPr>
          <p:cNvSpPr/>
          <p:nvPr/>
        </p:nvSpPr>
        <p:spPr>
          <a:xfrm>
            <a:off x="2141700" y="455348"/>
            <a:ext cx="9740605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D0D29BAB-AFFF-DA7D-D19B-80312933E4D8}"/>
              </a:ext>
            </a:extLst>
          </p:cNvPr>
          <p:cNvSpPr txBox="1">
            <a:spLocks/>
          </p:cNvSpPr>
          <p:nvPr/>
        </p:nvSpPr>
        <p:spPr>
          <a:xfrm>
            <a:off x="3421079" y="4554497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5F4F2"/>
                </a:solidFill>
                <a:latin typeface="+mj-lt"/>
                <a:ea typeface="+mj-ea"/>
                <a:cs typeface="+mj-cs"/>
              </a:rPr>
              <a:t>PAUWFAZANTEN.	POLYPLECTRON</a:t>
            </a:r>
            <a:endParaRPr lang="nl-NL" sz="3600" b="1" dirty="0">
              <a:solidFill>
                <a:srgbClr val="F5F4F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5497A-D85A-5F5B-4228-2D348EA59C04}"/>
              </a:ext>
            </a:extLst>
          </p:cNvPr>
          <p:cNvSpPr txBox="1"/>
          <p:nvPr/>
        </p:nvSpPr>
        <p:spPr>
          <a:xfrm>
            <a:off x="2900084" y="545679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5F4F2"/>
                </a:solidFill>
                <a:latin typeface="+mj-lt"/>
                <a:ea typeface="+mj-ea"/>
                <a:cs typeface="+mj-cs"/>
              </a:rPr>
              <a:t>DOELSTELLINGEN 2025</a:t>
            </a:r>
          </a:p>
        </p:txBody>
      </p:sp>
      <p:pic>
        <p:nvPicPr>
          <p:cNvPr id="4" name="Afbeelding 3" descr="Afbeelding met schets, tekening, Lijnillustraties, lijntekening&#10;&#10;Door AI gegenereerde inhoud is mogelijk onjuist.">
            <a:extLst>
              <a:ext uri="{FF2B5EF4-FFF2-40B4-BE49-F238E27FC236}">
                <a16:creationId xmlns:a16="http://schemas.microsoft.com/office/drawing/2014/main" id="{9BB9D1BF-A2BE-D333-A00E-423FCADFD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7" y="765243"/>
            <a:ext cx="1700805" cy="19134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3255B19-B571-5E2F-D2BC-AD89714B8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15" y="2975303"/>
            <a:ext cx="1719221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4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5B3-4D2C-817E-56E7-DECC4FBB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1635D-1BAD-F9FE-EA19-69FF09395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E89233-E0AD-7D12-E1CB-2567E6B5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886443-BFC7-91C7-9E7A-8549FFF2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-6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18229225-D63D-0620-9925-1B48F955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46" b="30574"/>
          <a:stretch/>
        </p:blipFill>
        <p:spPr bwMode="auto">
          <a:xfrm>
            <a:off x="-148167" y="-12601"/>
            <a:ext cx="13199349" cy="94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2445F5-499D-BA16-61AE-EB84E8BA02E5}"/>
              </a:ext>
            </a:extLst>
          </p:cNvPr>
          <p:cNvSpPr/>
          <p:nvPr/>
        </p:nvSpPr>
        <p:spPr>
          <a:xfrm>
            <a:off x="260349" y="396383"/>
            <a:ext cx="1881351" cy="7136524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526198E-D026-9489-1802-2153BE53E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9682" y="5248129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49EC9-FC91-BF12-1FEF-AE398ABDC987}"/>
              </a:ext>
            </a:extLst>
          </p:cNvPr>
          <p:cNvSpPr/>
          <p:nvPr/>
        </p:nvSpPr>
        <p:spPr>
          <a:xfrm>
            <a:off x="2141700" y="402869"/>
            <a:ext cx="9740605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D0D29BAB-AFFF-DA7D-D19B-80312933E4D8}"/>
              </a:ext>
            </a:extLst>
          </p:cNvPr>
          <p:cNvSpPr txBox="1">
            <a:spLocks/>
          </p:cNvSpPr>
          <p:nvPr/>
        </p:nvSpPr>
        <p:spPr>
          <a:xfrm>
            <a:off x="3421079" y="4554497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5F4F2"/>
                </a:solidFill>
                <a:latin typeface="+mj-lt"/>
                <a:ea typeface="+mj-ea"/>
                <a:cs typeface="+mj-cs"/>
              </a:rPr>
              <a:t>PAUWFAZANTEN.	POLYPLECTRON</a:t>
            </a:r>
            <a:endParaRPr lang="nl-NL" sz="3600" b="1" dirty="0">
              <a:solidFill>
                <a:srgbClr val="F5F4F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5497A-D85A-5F5B-4228-2D348EA59C04}"/>
              </a:ext>
            </a:extLst>
          </p:cNvPr>
          <p:cNvSpPr txBox="1"/>
          <p:nvPr/>
        </p:nvSpPr>
        <p:spPr>
          <a:xfrm>
            <a:off x="2545931" y="611526"/>
            <a:ext cx="9241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OPMERKINGEN</a:t>
            </a:r>
            <a:endParaRPr lang="en-US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928F1-9175-DAB1-5BF0-FD45EE20BA69}"/>
              </a:ext>
            </a:extLst>
          </p:cNvPr>
          <p:cNvSpPr txBox="1"/>
          <p:nvPr/>
        </p:nvSpPr>
        <p:spPr>
          <a:xfrm>
            <a:off x="2719551" y="2060544"/>
            <a:ext cx="8663452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2233"/>
                </a:solidFill>
              </a:rPr>
              <a:t>In 2025 hebben de activiteiten zich beperkt tot het adviseren (huisvesting en samenstellen paren) en het opvolgen van de contacten in China.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142233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2233"/>
                </a:solidFill>
              </a:rPr>
              <a:t>In 2025 zijn er geen transfers geweest met EAZA.	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2233"/>
                </a:solidFill>
              </a:rPr>
              <a:t>In 2025 zijn er geen werkvergaderingen geweest.</a:t>
            </a:r>
          </a:p>
          <a:p>
            <a:r>
              <a:rPr lang="nl-NL" sz="2800" dirty="0">
                <a:solidFill>
                  <a:srgbClr val="142233"/>
                </a:solidFill>
              </a:rPr>
              <a:t>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2233"/>
                </a:solidFill>
              </a:rPr>
              <a:t>Opvolging van bloedlijnen laat te wensen over               ( bruine- en witte oorfazanten )</a:t>
            </a:r>
          </a:p>
          <a:p>
            <a:r>
              <a:rPr lang="nl-NL" sz="2800" dirty="0">
                <a:solidFill>
                  <a:srgbClr val="142233"/>
                </a:solidFill>
              </a:rPr>
              <a:t>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2233"/>
                </a:solidFill>
              </a:rPr>
              <a:t>Hoe willen we verdergaan met deze focusgroep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>
              <a:solidFill>
                <a:srgbClr val="142233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>
              <a:solidFill>
                <a:srgbClr val="142233"/>
              </a:solidFill>
            </a:endParaRPr>
          </a:p>
          <a:p>
            <a:endParaRPr lang="en-US" sz="3600" dirty="0"/>
          </a:p>
        </p:txBody>
      </p:sp>
      <p:pic>
        <p:nvPicPr>
          <p:cNvPr id="4" name="Afbeelding 3" descr="Afbeelding met schets, tekening, Lijnillustraties, lijntekening&#10;&#10;Door AI gegenereerde inhoud is mogelijk onjuist.">
            <a:extLst>
              <a:ext uri="{FF2B5EF4-FFF2-40B4-BE49-F238E27FC236}">
                <a16:creationId xmlns:a16="http://schemas.microsoft.com/office/drawing/2014/main" id="{9F6F9DDD-1C8D-5F1A-C404-AB8EA59F4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7" y="765243"/>
            <a:ext cx="1700805" cy="19134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8784245-A0C0-9E2D-9E87-621CF4620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15" y="2975303"/>
            <a:ext cx="1719221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119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Breedbeeld</PresentationFormat>
  <Paragraphs>41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Willy Tieleman</dc:creator>
  <cp:lastModifiedBy>Willy Tieleman</cp:lastModifiedBy>
  <cp:revision>1</cp:revision>
  <dcterms:created xsi:type="dcterms:W3CDTF">2026-05-30T13:04:46Z</dcterms:created>
  <dcterms:modified xsi:type="dcterms:W3CDTF">2026-05-30T13:05:44Z</dcterms:modified>
</cp:coreProperties>
</file>