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1" r:id="rId2"/>
    <p:sldId id="281" r:id="rId3"/>
    <p:sldId id="282" r:id="rId4"/>
    <p:sldId id="283" r:id="rId5"/>
    <p:sldId id="284" r:id="rId6"/>
    <p:sldId id="285" r:id="rId7"/>
    <p:sldId id="286" r:id="rId8"/>
    <p:sldId id="279" r:id="rId9"/>
    <p:sldId id="287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16" y="-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20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nl-BE" sz="1600" kern="2000" baseline="0">
                <a:solidFill>
                  <a:schemeClr val="tx1"/>
                </a:solidFill>
              </a:rPr>
              <a:t>aantal goudfazanten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20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Blad1!$B$109</c:f>
              <c:strCache>
                <c:ptCount val="1"/>
                <c:pt idx="0">
                  <c:v>hanen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Blad1!$A$110:$A$122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Blad1!$B$110:$B$122</c:f>
              <c:numCache>
                <c:formatCode>General</c:formatCode>
                <c:ptCount val="13"/>
                <c:pt idx="0">
                  <c:v>270</c:v>
                </c:pt>
                <c:pt idx="1">
                  <c:v>245</c:v>
                </c:pt>
                <c:pt idx="2">
                  <c:v>326</c:v>
                </c:pt>
                <c:pt idx="3">
                  <c:v>322</c:v>
                </c:pt>
                <c:pt idx="4">
                  <c:v>328</c:v>
                </c:pt>
                <c:pt idx="5">
                  <c:v>346</c:v>
                </c:pt>
                <c:pt idx="6">
                  <c:v>350</c:v>
                </c:pt>
                <c:pt idx="7">
                  <c:v>351</c:v>
                </c:pt>
                <c:pt idx="8">
                  <c:v>323</c:v>
                </c:pt>
                <c:pt idx="9">
                  <c:v>335</c:v>
                </c:pt>
                <c:pt idx="10">
                  <c:v>338</c:v>
                </c:pt>
                <c:pt idx="11">
                  <c:v>336</c:v>
                </c:pt>
                <c:pt idx="12">
                  <c:v>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5E-4C0B-969D-9980159A87BC}"/>
            </c:ext>
          </c:extLst>
        </c:ser>
        <c:ser>
          <c:idx val="2"/>
          <c:order val="1"/>
          <c:tx>
            <c:strRef>
              <c:f>Blad1!$C$109</c:f>
              <c:strCache>
                <c:ptCount val="1"/>
                <c:pt idx="0">
                  <c:v>hennen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Blad1!$A$110:$A$122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Blad1!$C$110:$C$122</c:f>
              <c:numCache>
                <c:formatCode>General</c:formatCode>
                <c:ptCount val="13"/>
                <c:pt idx="0">
                  <c:v>300</c:v>
                </c:pt>
                <c:pt idx="1">
                  <c:v>297</c:v>
                </c:pt>
                <c:pt idx="2">
                  <c:v>374</c:v>
                </c:pt>
                <c:pt idx="3">
                  <c:v>379</c:v>
                </c:pt>
                <c:pt idx="4">
                  <c:v>383</c:v>
                </c:pt>
                <c:pt idx="5">
                  <c:v>406</c:v>
                </c:pt>
                <c:pt idx="6">
                  <c:v>395</c:v>
                </c:pt>
                <c:pt idx="7">
                  <c:v>409</c:v>
                </c:pt>
                <c:pt idx="8">
                  <c:v>381</c:v>
                </c:pt>
                <c:pt idx="9">
                  <c:v>391</c:v>
                </c:pt>
                <c:pt idx="10">
                  <c:v>403</c:v>
                </c:pt>
                <c:pt idx="11">
                  <c:v>388</c:v>
                </c:pt>
                <c:pt idx="12">
                  <c:v>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5E-4C0B-969D-9980159A8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7780383"/>
        <c:axId val="1677780863"/>
      </c:barChart>
      <c:catAx>
        <c:axId val="1677780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77780863"/>
        <c:crosses val="autoZero"/>
        <c:auto val="1"/>
        <c:lblAlgn val="ctr"/>
        <c:lblOffset val="100"/>
        <c:noMultiLvlLbl val="0"/>
      </c:catAx>
      <c:valAx>
        <c:axId val="1677780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677780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b="1"/>
              <a:t>aantal kweekparen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Blad1!$B$24</c:f>
              <c:strCache>
                <c:ptCount val="1"/>
                <c:pt idx="0">
                  <c:v>totaal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Blad1!$A$25:$A$39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Blad1!$B$25:$B$39</c:f>
              <c:numCache>
                <c:formatCode>General</c:formatCode>
                <c:ptCount val="15"/>
                <c:pt idx="0">
                  <c:v>128</c:v>
                </c:pt>
                <c:pt idx="1">
                  <c:v>113</c:v>
                </c:pt>
                <c:pt idx="2">
                  <c:v>141</c:v>
                </c:pt>
                <c:pt idx="3">
                  <c:v>150</c:v>
                </c:pt>
                <c:pt idx="4">
                  <c:v>165</c:v>
                </c:pt>
                <c:pt idx="5">
                  <c:v>177</c:v>
                </c:pt>
                <c:pt idx="6">
                  <c:v>172</c:v>
                </c:pt>
                <c:pt idx="7">
                  <c:v>182</c:v>
                </c:pt>
                <c:pt idx="8">
                  <c:v>164</c:v>
                </c:pt>
                <c:pt idx="9">
                  <c:v>166</c:v>
                </c:pt>
                <c:pt idx="10">
                  <c:v>189</c:v>
                </c:pt>
                <c:pt idx="11">
                  <c:v>181</c:v>
                </c:pt>
                <c:pt idx="12">
                  <c:v>198</c:v>
                </c:pt>
                <c:pt idx="13">
                  <c:v>182</c:v>
                </c:pt>
                <c:pt idx="14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09-4770-A110-9CA638B2BD01}"/>
            </c:ext>
          </c:extLst>
        </c:ser>
        <c:ser>
          <c:idx val="1"/>
          <c:order val="1"/>
          <c:tx>
            <c:strRef>
              <c:f>Blad1!$C$24</c:f>
              <c:strCache>
                <c:ptCount val="1"/>
                <c:pt idx="0">
                  <c:v>ringen aangevraagd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Blad1!$A$25:$A$39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Blad1!$C$25:$C$39</c:f>
              <c:numCache>
                <c:formatCode>General</c:formatCode>
                <c:ptCount val="15"/>
                <c:pt idx="0">
                  <c:v>44</c:v>
                </c:pt>
                <c:pt idx="1">
                  <c:v>34</c:v>
                </c:pt>
                <c:pt idx="2">
                  <c:v>46</c:v>
                </c:pt>
                <c:pt idx="3">
                  <c:v>49</c:v>
                </c:pt>
                <c:pt idx="4">
                  <c:v>62</c:v>
                </c:pt>
                <c:pt idx="5">
                  <c:v>49</c:v>
                </c:pt>
                <c:pt idx="6">
                  <c:v>49</c:v>
                </c:pt>
                <c:pt idx="7">
                  <c:v>47</c:v>
                </c:pt>
                <c:pt idx="8">
                  <c:v>48</c:v>
                </c:pt>
                <c:pt idx="9">
                  <c:v>58</c:v>
                </c:pt>
                <c:pt idx="10">
                  <c:v>54</c:v>
                </c:pt>
                <c:pt idx="11">
                  <c:v>47</c:v>
                </c:pt>
                <c:pt idx="12">
                  <c:v>49</c:v>
                </c:pt>
                <c:pt idx="13">
                  <c:v>42</c:v>
                </c:pt>
                <c:pt idx="1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09-4770-A110-9CA638B2BD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0644879"/>
        <c:axId val="390655279"/>
      </c:barChart>
      <c:catAx>
        <c:axId val="39064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90655279"/>
        <c:crosses val="autoZero"/>
        <c:auto val="1"/>
        <c:lblAlgn val="ctr"/>
        <c:lblOffset val="100"/>
        <c:noMultiLvlLbl val="0"/>
      </c:catAx>
      <c:valAx>
        <c:axId val="390655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90644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b="1"/>
              <a:t>aantal ringen aangevraagd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Blad1!$B$43</c:f>
              <c:strCache>
                <c:ptCount val="1"/>
                <c:pt idx="0">
                  <c:v>besteld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Blad1!$A$44:$A$58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Blad1!$B$44:$B$58</c:f>
              <c:numCache>
                <c:formatCode>General</c:formatCode>
                <c:ptCount val="15"/>
                <c:pt idx="0">
                  <c:v>454</c:v>
                </c:pt>
                <c:pt idx="1">
                  <c:v>374</c:v>
                </c:pt>
                <c:pt idx="2">
                  <c:v>524</c:v>
                </c:pt>
                <c:pt idx="3">
                  <c:v>515</c:v>
                </c:pt>
                <c:pt idx="4">
                  <c:v>594</c:v>
                </c:pt>
                <c:pt idx="5">
                  <c:v>589</c:v>
                </c:pt>
                <c:pt idx="6">
                  <c:v>479</c:v>
                </c:pt>
                <c:pt idx="7">
                  <c:v>546</c:v>
                </c:pt>
                <c:pt idx="8">
                  <c:v>400</c:v>
                </c:pt>
                <c:pt idx="9">
                  <c:v>580</c:v>
                </c:pt>
                <c:pt idx="10">
                  <c:v>490</c:v>
                </c:pt>
                <c:pt idx="11">
                  <c:v>466</c:v>
                </c:pt>
                <c:pt idx="12">
                  <c:v>431</c:v>
                </c:pt>
                <c:pt idx="13">
                  <c:v>340</c:v>
                </c:pt>
                <c:pt idx="14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BA-4102-9293-2F5EC7C38814}"/>
            </c:ext>
          </c:extLst>
        </c:ser>
        <c:ser>
          <c:idx val="1"/>
          <c:order val="1"/>
          <c:tx>
            <c:strRef>
              <c:f>Blad1!$C$43</c:f>
              <c:strCache>
                <c:ptCount val="1"/>
                <c:pt idx="0">
                  <c:v>geg terug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Blad1!$A$44:$A$58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Blad1!$C$44:$C$58</c:f>
              <c:numCache>
                <c:formatCode>General</c:formatCode>
                <c:ptCount val="15"/>
                <c:pt idx="0">
                  <c:v>250</c:v>
                </c:pt>
                <c:pt idx="1">
                  <c:v>262</c:v>
                </c:pt>
                <c:pt idx="2">
                  <c:v>300</c:v>
                </c:pt>
                <c:pt idx="3">
                  <c:v>394</c:v>
                </c:pt>
                <c:pt idx="4">
                  <c:v>395</c:v>
                </c:pt>
                <c:pt idx="5">
                  <c:v>384</c:v>
                </c:pt>
                <c:pt idx="6">
                  <c:v>292</c:v>
                </c:pt>
                <c:pt idx="7">
                  <c:v>304</c:v>
                </c:pt>
                <c:pt idx="8">
                  <c:v>168</c:v>
                </c:pt>
                <c:pt idx="9">
                  <c:v>315</c:v>
                </c:pt>
                <c:pt idx="10">
                  <c:v>245</c:v>
                </c:pt>
                <c:pt idx="11">
                  <c:v>156</c:v>
                </c:pt>
                <c:pt idx="12">
                  <c:v>70</c:v>
                </c:pt>
                <c:pt idx="13">
                  <c:v>232</c:v>
                </c:pt>
                <c:pt idx="1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BA-4102-9293-2F5EC7C38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3157087"/>
        <c:axId val="773149183"/>
      </c:barChart>
      <c:catAx>
        <c:axId val="773157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73149183"/>
        <c:crosses val="autoZero"/>
        <c:auto val="1"/>
        <c:lblAlgn val="ctr"/>
        <c:lblOffset val="100"/>
        <c:noMultiLvlLbl val="0"/>
      </c:catAx>
      <c:valAx>
        <c:axId val="773149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73157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aantal medewerkers die ringen vragen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Blad1!$B$61</c:f>
              <c:strCache>
                <c:ptCount val="1"/>
                <c:pt idx="0">
                  <c:v>medewerkers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Blad1!$A$62:$A$76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Blad1!$B$62:$B$76</c:f>
              <c:numCache>
                <c:formatCode>General</c:formatCode>
                <c:ptCount val="15"/>
                <c:pt idx="0">
                  <c:v>29</c:v>
                </c:pt>
                <c:pt idx="1">
                  <c:v>23</c:v>
                </c:pt>
                <c:pt idx="2">
                  <c:v>30</c:v>
                </c:pt>
                <c:pt idx="3">
                  <c:v>32</c:v>
                </c:pt>
                <c:pt idx="4">
                  <c:v>38</c:v>
                </c:pt>
                <c:pt idx="5">
                  <c:v>36</c:v>
                </c:pt>
                <c:pt idx="6">
                  <c:v>34</c:v>
                </c:pt>
                <c:pt idx="7">
                  <c:v>35</c:v>
                </c:pt>
                <c:pt idx="8">
                  <c:v>33</c:v>
                </c:pt>
                <c:pt idx="9">
                  <c:v>38</c:v>
                </c:pt>
                <c:pt idx="10">
                  <c:v>40</c:v>
                </c:pt>
                <c:pt idx="11">
                  <c:v>38</c:v>
                </c:pt>
                <c:pt idx="12">
                  <c:v>32</c:v>
                </c:pt>
                <c:pt idx="13">
                  <c:v>32</c:v>
                </c:pt>
                <c:pt idx="1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BC-48D8-8ED3-0945F23EAC19}"/>
            </c:ext>
          </c:extLst>
        </c:ser>
        <c:ser>
          <c:idx val="1"/>
          <c:order val="1"/>
          <c:tx>
            <c:strRef>
              <c:f>Blad1!$C$61</c:f>
              <c:strCache>
                <c:ptCount val="1"/>
                <c:pt idx="0">
                  <c:v>medewerkers geg terug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Blad1!$A$62:$A$76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Blad1!$C$62:$C$76</c:f>
              <c:numCache>
                <c:formatCode>General</c:formatCode>
                <c:ptCount val="15"/>
                <c:pt idx="0">
                  <c:v>19</c:v>
                </c:pt>
                <c:pt idx="1">
                  <c:v>15</c:v>
                </c:pt>
                <c:pt idx="2">
                  <c:v>17</c:v>
                </c:pt>
                <c:pt idx="3">
                  <c:v>24</c:v>
                </c:pt>
                <c:pt idx="4">
                  <c:v>27</c:v>
                </c:pt>
                <c:pt idx="5">
                  <c:v>24</c:v>
                </c:pt>
                <c:pt idx="6">
                  <c:v>23</c:v>
                </c:pt>
                <c:pt idx="7">
                  <c:v>20</c:v>
                </c:pt>
                <c:pt idx="8">
                  <c:v>15</c:v>
                </c:pt>
                <c:pt idx="9">
                  <c:v>24</c:v>
                </c:pt>
                <c:pt idx="10">
                  <c:v>21</c:v>
                </c:pt>
                <c:pt idx="11">
                  <c:v>16</c:v>
                </c:pt>
                <c:pt idx="12">
                  <c:v>10</c:v>
                </c:pt>
                <c:pt idx="13">
                  <c:v>13</c:v>
                </c:pt>
                <c:pt idx="1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BC-48D8-8ED3-0945F23EA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5601087"/>
        <c:axId val="575589855"/>
      </c:barChart>
      <c:catAx>
        <c:axId val="575601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75589855"/>
        <c:crosses val="autoZero"/>
        <c:auto val="1"/>
        <c:lblAlgn val="ctr"/>
        <c:lblOffset val="100"/>
        <c:noMultiLvlLbl val="0"/>
      </c:catAx>
      <c:valAx>
        <c:axId val="575589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75601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9044864A-F10B-42D8-A9F3-4808FA14DC06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D551-B3AE-453A-BE36-A1A0AA2EF6A4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2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AB5E-C0A6-4EC6-A0E6-6D897848C291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998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el, grafiek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59200" y="609600"/>
            <a:ext cx="8128000" cy="1143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sz="half" idx="1"/>
          </p:nvPr>
        </p:nvSpPr>
        <p:spPr>
          <a:xfrm>
            <a:off x="3759200" y="1981200"/>
            <a:ext cx="3962400" cy="4114800"/>
          </a:xfrm>
        </p:spPr>
        <p:txBody>
          <a:bodyPr/>
          <a:lstStyle/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24800" y="1981200"/>
            <a:ext cx="3962400" cy="4114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F4C9BC-0BEB-8FF6-E082-E8CCF669B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altLang="nl-BE"/>
              <a:t>23/02/ 2013</a:t>
            </a:r>
            <a:endParaRPr lang="nl-NL" altLang="nl-B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95CB9B-735D-57B7-24F8-2A9138E5B8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B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9893082-6E80-016E-4611-DBC2960A1E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1544D-18AC-496C-A466-DB5A2622E531}" type="slidenum">
              <a:rPr lang="nl-NL" altLang="nl-BE"/>
              <a:pPr>
                <a:defRPr/>
              </a:pPr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78954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E6B0-6B72-4991-BE89-20AEB81FB7ED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2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334D-5297-4F2F-9B68-4D5B66EE100F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8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62F7-C5CE-4EF2-802A-C1F943415917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01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235-B6A4-4E4B-BFB1-069ECC23150F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75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E77C6-4BDB-4E93-9565-87460F619679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03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39B1-325C-4D6E-B105-292906AF6245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3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6B16-B1A5-4020-805B-B90323008CB4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9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3A4B4-031F-4092-A105-2932EBD998E7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49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92E19A-A7B6-4875-BABE-9BDDA85C91FA}" type="datetime1">
              <a:rPr lang="en-US" smtClean="0"/>
              <a:t>3/3/2025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7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buitenshuis, vogel, plant, sinaasappel&#10;&#10;Door AI gegenereerde inhoud is mogelijk onjuist.">
            <a:extLst>
              <a:ext uri="{FF2B5EF4-FFF2-40B4-BE49-F238E27FC236}">
                <a16:creationId xmlns:a16="http://schemas.microsoft.com/office/drawing/2014/main" id="{EB12F913-9428-122D-1FCF-B3D98E5C6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781"/>
            <a:ext cx="12192000" cy="756733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56F5FE-1999-FB42-FB08-DC110F26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691746" cy="1268984"/>
          </a:xfrm>
        </p:spPr>
        <p:txBody>
          <a:bodyPr/>
          <a:lstStyle/>
          <a:p>
            <a:r>
              <a:rPr lang="nl-NL" sz="4800" dirty="0">
                <a:solidFill>
                  <a:srgbClr val="FFFF00"/>
                </a:solidFill>
              </a:rPr>
              <a:t>Focusgroep</a:t>
            </a:r>
            <a:r>
              <a:rPr lang="nl-NL" dirty="0">
                <a:solidFill>
                  <a:srgbClr val="FFFF00"/>
                </a:solidFill>
              </a:rPr>
              <a:t> </a:t>
            </a:r>
            <a:endParaRPr lang="nl-BE" dirty="0">
              <a:solidFill>
                <a:srgbClr val="FFFF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1B25C5-0C91-C2EB-6A1A-FBB1A433C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257" y="4818127"/>
            <a:ext cx="7983940" cy="19375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4800" b="1" dirty="0"/>
          </a:p>
          <a:p>
            <a:pPr marL="0" indent="0">
              <a:buNone/>
            </a:pPr>
            <a:r>
              <a:rPr lang="nl-NL" sz="4800" b="1" dirty="0">
                <a:solidFill>
                  <a:srgbClr val="FFFF00"/>
                </a:solidFill>
              </a:rPr>
              <a:t>KRAAGFAZANTEN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6664DA-C222-55B3-E018-ABE37530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BCAEC-7D34-E549-A96E-FCEDAADBE4B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80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95B3-4D2C-817E-56E7-DECC4FBB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EAD1B678-0BE3-C84A-6177-45B1C3702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3C5F6-5BF9-4C87-099F-86641A590CBF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CE89233-E0AD-7D12-E1CB-2567E6B5C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5886443-BFC7-91C7-9E7A-8549FFF2D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18229225-D63D-0620-9925-1B48F9552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472199" y="21985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4">
            <a:extLst>
              <a:ext uri="{FF2B5EF4-FFF2-40B4-BE49-F238E27FC236}">
                <a16:creationId xmlns:a16="http://schemas.microsoft.com/office/drawing/2014/main" id="{F0A0C053-660A-C722-D9DB-B6408FB63216}"/>
              </a:ext>
            </a:extLst>
          </p:cNvPr>
          <p:cNvSpPr txBox="1">
            <a:spLocks/>
          </p:cNvSpPr>
          <p:nvPr/>
        </p:nvSpPr>
        <p:spPr bwMode="black">
          <a:xfrm>
            <a:off x="2515880" y="1811292"/>
            <a:ext cx="9771371" cy="16177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FOCUSGROEP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Kraagfazanten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Neue Haas Grotesk Text Pro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       Status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december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 2024</a:t>
            </a:r>
            <a:endParaRPr kumimoji="0" lang="nl-NL" sz="54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Neue Haas Grotesk Text Pro"/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2445F5-499D-BA16-61AE-EB84E8BA02E5}"/>
              </a:ext>
            </a:extLst>
          </p:cNvPr>
          <p:cNvSpPr/>
          <p:nvPr/>
        </p:nvSpPr>
        <p:spPr>
          <a:xfrm>
            <a:off x="162873" y="453625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8526198E-D026-9489-1802-2153BE53E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24900" y="5163362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2A49EC9-FC91-BF12-1FEF-AE398ABDC987}"/>
              </a:ext>
            </a:extLst>
          </p:cNvPr>
          <p:cNvSpPr/>
          <p:nvPr/>
        </p:nvSpPr>
        <p:spPr>
          <a:xfrm>
            <a:off x="2515880" y="4425543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7" name="Subtitel 2">
            <a:extLst>
              <a:ext uri="{FF2B5EF4-FFF2-40B4-BE49-F238E27FC236}">
                <a16:creationId xmlns:a16="http://schemas.microsoft.com/office/drawing/2014/main" id="{D0D29BAB-AFFF-DA7D-D19B-80312933E4D8}"/>
              </a:ext>
            </a:extLst>
          </p:cNvPr>
          <p:cNvSpPr txBox="1">
            <a:spLocks/>
          </p:cNvSpPr>
          <p:nvPr/>
        </p:nvSpPr>
        <p:spPr>
          <a:xfrm>
            <a:off x="3421079" y="4554497"/>
            <a:ext cx="8500062" cy="865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Kraagfazanten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5F4F2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DF04DEDE-256A-EE45-A6C5-D95F658384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3" y="2637824"/>
            <a:ext cx="1723275" cy="2011163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1936433-DA1C-2CEF-B872-42DA952335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1" y="663462"/>
            <a:ext cx="1739837" cy="178001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1B0A2B9-1CDB-6BD1-E0A1-FE62F7FDD04A}"/>
              </a:ext>
            </a:extLst>
          </p:cNvPr>
          <p:cNvSpPr txBox="1"/>
          <p:nvPr/>
        </p:nvSpPr>
        <p:spPr>
          <a:xfrm>
            <a:off x="6867331" y="6214188"/>
            <a:ext cx="41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Jaarverslag kraagfazanten 2024</a:t>
            </a:r>
          </a:p>
        </p:txBody>
      </p:sp>
    </p:spTree>
    <p:extLst>
      <p:ext uri="{BB962C8B-B14F-4D97-AF65-F5344CB8AC3E}">
        <p14:creationId xmlns:p14="http://schemas.microsoft.com/office/powerpoint/2010/main" val="316760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59751-9B46-24DE-43BA-B59AFBBF3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697EC-A8A1-3720-DD57-F3D81F67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96AAC7B2-8E3D-0FDF-C546-846A4708B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D22016-362E-4F9C-FF09-CC1F8AF9E29C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8CF6C19-86D3-84F2-06CD-4FB592579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C2DC75A-ECE2-34EB-D751-9BC8F9FBD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54A6B1E6-45F7-6AA3-B781-BD714187C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-66676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FF3977-971C-605D-E33C-F730F50AF31F}"/>
              </a:ext>
            </a:extLst>
          </p:cNvPr>
          <p:cNvSpPr/>
          <p:nvPr/>
        </p:nvSpPr>
        <p:spPr>
          <a:xfrm>
            <a:off x="228393" y="459450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C7D85C09-F322-CDB4-87A7-0757782B2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19736" y="5073807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DE0E84C-DC90-3128-9CDF-126E44709235}"/>
              </a:ext>
            </a:extLst>
          </p:cNvPr>
          <p:cNvSpPr/>
          <p:nvPr/>
        </p:nvSpPr>
        <p:spPr>
          <a:xfrm>
            <a:off x="2339536" y="447343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DOELSTELLINGEN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B70AE5-FE8F-414E-6154-40BCFDC563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7" y="2551740"/>
            <a:ext cx="1723275" cy="2011163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D6F1DA30-D37E-79FF-BCAB-A119FFC82A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45" y="615586"/>
            <a:ext cx="1739837" cy="1780018"/>
          </a:xfrm>
          <a:prstGeom prst="rect">
            <a:avLst/>
          </a:prstGeom>
        </p:spPr>
      </p:pic>
      <p:sp>
        <p:nvSpPr>
          <p:cNvPr id="3" name="Titel 4">
            <a:extLst>
              <a:ext uri="{FF2B5EF4-FFF2-40B4-BE49-F238E27FC236}">
                <a16:creationId xmlns:a16="http://schemas.microsoft.com/office/drawing/2014/main" id="{FE70EB88-7AF3-B25E-996F-07754EEAF16F}"/>
              </a:ext>
            </a:extLst>
          </p:cNvPr>
          <p:cNvSpPr txBox="1">
            <a:spLocks/>
          </p:cNvSpPr>
          <p:nvPr/>
        </p:nvSpPr>
        <p:spPr bwMode="black">
          <a:xfrm>
            <a:off x="2924089" y="1957883"/>
            <a:ext cx="8552197" cy="50437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Opbouwen en beheren van een soort zuivere populatie goudfazanten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Neue Haas Grotesk Text Pro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Stamboek opmaken en beheren 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Neue Haas Grotesk Text Pro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Project 5000-ring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Neue Haas Grotesk Text Pro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42233"/>
                </a:solidFill>
                <a:effectLst/>
                <a:uLnTx/>
                <a:uFillTx/>
                <a:latin typeface="Neue Haas Grotesk Text Pro"/>
                <a:ea typeface="+mj-ea"/>
                <a:cs typeface="+mj-cs"/>
              </a:rPr>
              <a:t>Liefhebbers ondersteunen met aankoop en verkoop van soort zuivere goudfazanten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Neue Haas Grotesk Text Pro"/>
              <a:ea typeface="+mj-ea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j-cs"/>
              </a:rPr>
              <a:t>3 vergaderingen maart 2024, juni 2024 en oktober 2024</a:t>
            </a: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j-cs"/>
              </a:rPr>
              <a:t>opstart bloedlijnen van respectabele Ladyfazanten , niet soort zuiver </a:t>
            </a:r>
            <a:endParaRPr kumimoji="0" lang="nl-BE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j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142233"/>
              </a:solidFill>
              <a:effectLst/>
              <a:uLnTx/>
              <a:uFillTx/>
              <a:latin typeface="Neue Haas Grotesk Text Pro"/>
              <a:ea typeface="+mj-ea"/>
              <a:cs typeface="+mj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C7CB8C4-5E22-FAAE-42E5-434FB2C69AAB}"/>
              </a:ext>
            </a:extLst>
          </p:cNvPr>
          <p:cNvSpPr txBox="1"/>
          <p:nvPr/>
        </p:nvSpPr>
        <p:spPr>
          <a:xfrm>
            <a:off x="6876662" y="6353232"/>
            <a:ext cx="41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Jaarverslag kraagfazanten 2024</a:t>
            </a:r>
          </a:p>
        </p:txBody>
      </p:sp>
    </p:spTree>
    <p:extLst>
      <p:ext uri="{BB962C8B-B14F-4D97-AF65-F5344CB8AC3E}">
        <p14:creationId xmlns:p14="http://schemas.microsoft.com/office/powerpoint/2010/main" val="178428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37060-148C-09AA-3E0C-B8B22322F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062E-18F6-6005-E55B-3756F17CB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17F31B12-E3FA-4955-8971-5434AF5F8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C37053-851B-73C8-B673-433A4C2B6E0A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A352307-40F1-048E-8F0F-A403E89D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E2E09C6-C6C8-5563-C84C-5871D0628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07ACB906-B05E-3600-D182-32600BD3B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-38101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FD97F5-DBC4-698D-4838-47173C77A02E}"/>
              </a:ext>
            </a:extLst>
          </p:cNvPr>
          <p:cNvSpPr/>
          <p:nvPr/>
        </p:nvSpPr>
        <p:spPr>
          <a:xfrm>
            <a:off x="260349" y="467272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3F2B5EEC-5939-2B3D-A3C6-3F04A1D5C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81193" y="5077064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6A4161-012B-2626-E4DA-980258068E2A}"/>
              </a:ext>
            </a:extLst>
          </p:cNvPr>
          <p:cNvSpPr/>
          <p:nvPr/>
        </p:nvSpPr>
        <p:spPr>
          <a:xfrm>
            <a:off x="2339536" y="437325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BESTAND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DECEMBER 2024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848A00DB-9D1E-8ABC-022D-38D66F891F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3" y="2594675"/>
            <a:ext cx="1723275" cy="2011163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455C6B3B-5CE9-C204-C268-536C72F546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1" y="663462"/>
            <a:ext cx="1739837" cy="1780018"/>
          </a:xfrm>
          <a:prstGeom prst="rect">
            <a:avLst/>
          </a:prstGeom>
        </p:spPr>
      </p:pic>
      <p:sp>
        <p:nvSpPr>
          <p:cNvPr id="3" name="Tekstvak 16">
            <a:extLst>
              <a:ext uri="{FF2B5EF4-FFF2-40B4-BE49-F238E27FC236}">
                <a16:creationId xmlns:a16="http://schemas.microsoft.com/office/drawing/2014/main" id="{15AB2D64-50B1-3AC0-83EF-4BFD05487E1D}"/>
              </a:ext>
            </a:extLst>
          </p:cNvPr>
          <p:cNvSpPr txBox="1"/>
          <p:nvPr/>
        </p:nvSpPr>
        <p:spPr>
          <a:xfrm>
            <a:off x="2491110" y="1553471"/>
            <a:ext cx="944054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marR="0" lvl="3" indent="-2286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n-cs"/>
              </a:rPr>
              <a:t>uitbreiding met 6 nieuwe medewerkers </a:t>
            </a:r>
          </a:p>
          <a:p>
            <a:pPr marL="1600200" marR="0" lvl="3" indent="-2286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  <a:p>
            <a:pPr marL="1600200" marR="0" lvl="3" indent="-2286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n-cs"/>
              </a:rPr>
              <a:t>aantal ringen verspreid binnen de werkgroep: 285</a:t>
            </a:r>
          </a:p>
          <a:p>
            <a:pPr marL="1600200" marR="0" lvl="3" indent="-22860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  <a:p>
            <a:pPr marL="1657350" marR="0" lvl="3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n-cs"/>
              </a:rPr>
              <a:t>aantal kweekparen die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n-cs"/>
              </a:rPr>
              <a:t>nafok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n-cs"/>
              </a:rPr>
              <a:t> hebben 40 koppels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  <a:p>
            <a:pPr marL="1657350" marR="0" lvl="3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  <a:p>
            <a:pPr marL="1657350" marR="0" lvl="3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n-cs"/>
              </a:rPr>
              <a:t>aantal liefhebbers die ringen hebben besteld 25 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  <a:p>
            <a:pPr marL="1657350" marR="0" lvl="3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  <a:p>
            <a:pPr marL="1657350" marR="0" lvl="3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n-cs"/>
              </a:rPr>
              <a:t>aantal liefhebbers in project 190. 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  <a:p>
            <a:pPr marL="1657350" marR="0" lvl="3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  <a:p>
            <a:pPr marL="1657350" marR="0" lvl="3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+mn-cs"/>
              </a:rPr>
              <a:t>aantal dieren in project 326 hanen en 359 hennen verspreid over 15 landen </a:t>
            </a: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80BDAF2-E01D-2EDA-BE1D-B4C5F331D272}"/>
              </a:ext>
            </a:extLst>
          </p:cNvPr>
          <p:cNvSpPr txBox="1"/>
          <p:nvPr/>
        </p:nvSpPr>
        <p:spPr>
          <a:xfrm>
            <a:off x="6867331" y="6214188"/>
            <a:ext cx="41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Jaarverslag kraagfazanten 2024</a:t>
            </a:r>
          </a:p>
        </p:txBody>
      </p:sp>
    </p:spTree>
    <p:extLst>
      <p:ext uri="{BB962C8B-B14F-4D97-AF65-F5344CB8AC3E}">
        <p14:creationId xmlns:p14="http://schemas.microsoft.com/office/powerpoint/2010/main" val="404232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86847-AE61-863B-FD94-423BAD672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0032-68CF-B875-5A34-694C14E4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04FCCA65-05BE-7139-C34D-0F1E27269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0895CD-F769-C1EF-52FD-9581348CDA66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2793F66-D776-DC9F-398E-1F6746D24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B807C2C-B4BF-248B-17DA-8D0BD6774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F74447A2-4EC7-4FE2-1128-7AB2E50AD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-38101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D49E2D-F87B-CDCF-3C2D-19E4B2EEB38F}"/>
              </a:ext>
            </a:extLst>
          </p:cNvPr>
          <p:cNvSpPr/>
          <p:nvPr/>
        </p:nvSpPr>
        <p:spPr>
          <a:xfrm>
            <a:off x="260349" y="467272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EDE15536-9823-B5E2-0961-B6368AC08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50186" y="5073011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6E0A155-2B41-FFE9-8C6A-F41A9A2D6790}"/>
              </a:ext>
            </a:extLst>
          </p:cNvPr>
          <p:cNvSpPr/>
          <p:nvPr/>
        </p:nvSpPr>
        <p:spPr>
          <a:xfrm>
            <a:off x="2473980" y="492088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BESTAND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OVER DE JAREN HEEN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A3E78178-F0CE-98E3-2510-091AF130B0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2639670"/>
            <a:ext cx="1723275" cy="2011163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E953A372-F808-60D7-83BB-0D06ACE21B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1" y="663462"/>
            <a:ext cx="1739837" cy="178001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CCBD9F4-B417-A3E0-E730-7058D5876993}"/>
              </a:ext>
            </a:extLst>
          </p:cNvPr>
          <p:cNvSpPr txBox="1"/>
          <p:nvPr/>
        </p:nvSpPr>
        <p:spPr>
          <a:xfrm>
            <a:off x="6867331" y="6214188"/>
            <a:ext cx="41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Jaarverslag kraagfazanten 2024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DA4D5049-518E-6B2B-0F94-5B773467B01E}"/>
              </a:ext>
            </a:extLst>
          </p:cNvPr>
          <p:cNvGraphicFramePr>
            <a:graphicFrameLocks/>
          </p:cNvGraphicFramePr>
          <p:nvPr/>
        </p:nvGraphicFramePr>
        <p:xfrm>
          <a:off x="3809999" y="1487804"/>
          <a:ext cx="6210301" cy="472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8071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666C3-0677-FC8D-8DA6-75B01D62E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218A8-68D9-E85B-2370-5BCA58AFB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D96BF103-AB88-2B92-5C56-9B0BD7C57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9B9BA9-DB9B-5DF5-0356-B0D9811A4625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F006615-691C-3FD5-D6C7-DCE308F65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13F2041-5122-78E1-6EDE-071D18716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C6BBDFD3-E18F-7743-7EA2-C011DA709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-38101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412E7A-A746-053C-3F5D-16694043A938}"/>
              </a:ext>
            </a:extLst>
          </p:cNvPr>
          <p:cNvSpPr/>
          <p:nvPr/>
        </p:nvSpPr>
        <p:spPr>
          <a:xfrm>
            <a:off x="260349" y="467272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ECC01DC6-5C95-32F9-7DB4-CA99F337E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50186" y="5073011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AD3CC6-C70C-35EC-119A-E21ABED4A0FF}"/>
              </a:ext>
            </a:extLst>
          </p:cNvPr>
          <p:cNvSpPr/>
          <p:nvPr/>
        </p:nvSpPr>
        <p:spPr>
          <a:xfrm>
            <a:off x="2473980" y="492088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BESTAND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OVER DE JAREN HEEN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EAA83735-05B3-0D8B-307F-FC57DD096A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2639670"/>
            <a:ext cx="1723275" cy="2011163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6FBFFCC6-FDCF-6BD8-81CC-35467347FB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1" y="663462"/>
            <a:ext cx="1739837" cy="178001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C677145-4DD0-2AA6-BFB1-63370F399D09}"/>
              </a:ext>
            </a:extLst>
          </p:cNvPr>
          <p:cNvSpPr txBox="1"/>
          <p:nvPr/>
        </p:nvSpPr>
        <p:spPr>
          <a:xfrm>
            <a:off x="6867331" y="6214188"/>
            <a:ext cx="41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Jaarverslag kraagfazanten 2024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7960D2C3-B9E6-4F42-A099-BB60BBB28583}"/>
              </a:ext>
            </a:extLst>
          </p:cNvPr>
          <p:cNvGraphicFramePr>
            <a:graphicFrameLocks/>
          </p:cNvGraphicFramePr>
          <p:nvPr/>
        </p:nvGraphicFramePr>
        <p:xfrm>
          <a:off x="3699509" y="1800224"/>
          <a:ext cx="7068017" cy="432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44999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3CA18-6B17-88C2-10D3-8D3D617F6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E29C4-C9F8-6636-9962-F82D1FA8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49CF4917-140A-0EA5-30E2-229CD5583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3007DF-D45D-61C6-A259-444FFB378A2A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A500273-48BD-A355-8E39-98AD0F50B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7D565B3-1DFE-9F61-AF54-1DEE805CD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3C53396F-5139-2D89-9270-1CA078C98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-38101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8704FA-321C-56F4-5298-AC56458598B2}"/>
              </a:ext>
            </a:extLst>
          </p:cNvPr>
          <p:cNvSpPr/>
          <p:nvPr/>
        </p:nvSpPr>
        <p:spPr>
          <a:xfrm>
            <a:off x="260349" y="467272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309750DB-C7B5-C617-64B1-EEB6246E7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50186" y="5073011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0DEB45D-B61E-472A-9957-2A67332834B5}"/>
              </a:ext>
            </a:extLst>
          </p:cNvPr>
          <p:cNvSpPr/>
          <p:nvPr/>
        </p:nvSpPr>
        <p:spPr>
          <a:xfrm>
            <a:off x="2473980" y="492088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BESTAND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OVER DE JAREN HEEN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C432A863-BB41-27EC-E705-C0A88376B1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2639670"/>
            <a:ext cx="1723275" cy="2011163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B6B61A7A-FAE5-2C62-C186-EDA50C09A7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1" y="663462"/>
            <a:ext cx="1739837" cy="178001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7BAB89E-5EE7-30FF-0A4D-CEE7ACCC013E}"/>
              </a:ext>
            </a:extLst>
          </p:cNvPr>
          <p:cNvSpPr txBox="1"/>
          <p:nvPr/>
        </p:nvSpPr>
        <p:spPr>
          <a:xfrm>
            <a:off x="7062041" y="6884709"/>
            <a:ext cx="41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Jaarverslag kraagfazanten 2024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357C81C7-7A82-462B-A4BC-42AEE9CBD700}"/>
              </a:ext>
            </a:extLst>
          </p:cNvPr>
          <p:cNvGraphicFramePr>
            <a:graphicFrameLocks/>
          </p:cNvGraphicFramePr>
          <p:nvPr/>
        </p:nvGraphicFramePr>
        <p:xfrm>
          <a:off x="3809999" y="1783079"/>
          <a:ext cx="6938866" cy="473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8107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01034-3B2E-3C1F-60E4-EC29EE379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FE3C0-9900-2F19-F918-B5AC0E5CB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23800FCB-1501-4098-05BB-CBCAEF23E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497C3C-ACA2-48BC-0813-C7E48E525871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4A8884C0-261B-C02E-37D5-EDDC2DA41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B7F2752-7376-63CA-160E-C09985217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A3860BD8-EBB3-A4E4-0699-46C8E7066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-38101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5A5FB3E-5539-9EE6-99E2-67C3399126AF}"/>
              </a:ext>
            </a:extLst>
          </p:cNvPr>
          <p:cNvSpPr/>
          <p:nvPr/>
        </p:nvSpPr>
        <p:spPr>
          <a:xfrm>
            <a:off x="260349" y="467272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12414D8E-827B-9924-F181-CD44AB643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50186" y="5073011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DBEDCA-55D8-AD25-E8FA-829DF4B36BFD}"/>
              </a:ext>
            </a:extLst>
          </p:cNvPr>
          <p:cNvSpPr/>
          <p:nvPr/>
        </p:nvSpPr>
        <p:spPr>
          <a:xfrm>
            <a:off x="2473980" y="492088"/>
            <a:ext cx="9480989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BESTAND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OVER DE JAREN HEEN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2083F86E-E932-BFFD-CC54-F025FBDA2C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2639670"/>
            <a:ext cx="1723275" cy="2011163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6A564DC0-72ED-087C-CBD1-65970C0E64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1" y="663462"/>
            <a:ext cx="1739837" cy="178001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DD91732-9A10-53E9-E225-13454E0238E0}"/>
              </a:ext>
            </a:extLst>
          </p:cNvPr>
          <p:cNvSpPr txBox="1"/>
          <p:nvPr/>
        </p:nvSpPr>
        <p:spPr>
          <a:xfrm>
            <a:off x="6951307" y="6705600"/>
            <a:ext cx="41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Jaarverslag kraagfazanten 2024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54E0E355-C0AD-4CDD-8402-073B2BFBCF4C}"/>
              </a:ext>
            </a:extLst>
          </p:cNvPr>
          <p:cNvGraphicFramePr>
            <a:graphicFrameLocks/>
          </p:cNvGraphicFramePr>
          <p:nvPr/>
        </p:nvGraphicFramePr>
        <p:xfrm>
          <a:off x="3809999" y="1876424"/>
          <a:ext cx="6240301" cy="4682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9936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4E8F3-A89B-DF82-1FA8-311953B5F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8CEB-1B1E-71F9-52A4-192A48D0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8850FFD3-3B05-376A-E6D1-DD9E695A1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89486"/>
            <a:ext cx="2590800" cy="30236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E0A29B-5E95-25AF-221D-8480FBF7890F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DB8BD89-6E4E-6574-8A23-344E4D667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327584B-7690-EEAC-3FF6-36124770C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28" name="Picture 4" descr="Pheasant Print Wallpaper, Pheasant Bird Wallpaper for Modern Country Home, Pheasant Feathers Print, Kitchen Decor, Bird Wallpaper image 1">
            <a:extLst>
              <a:ext uri="{FF2B5EF4-FFF2-40B4-BE49-F238E27FC236}">
                <a16:creationId xmlns:a16="http://schemas.microsoft.com/office/drawing/2014/main" id="{E7F7FB8D-7342-4C3B-3E77-4A75A519C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79" b="27988"/>
          <a:stretch/>
        </p:blipFill>
        <p:spPr bwMode="auto">
          <a:xfrm>
            <a:off x="0" y="0"/>
            <a:ext cx="12325351" cy="8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5D6F85-A5FD-6F8C-30DC-6A66BCA8294E}"/>
              </a:ext>
            </a:extLst>
          </p:cNvPr>
          <p:cNvSpPr/>
          <p:nvPr/>
        </p:nvSpPr>
        <p:spPr>
          <a:xfrm>
            <a:off x="260349" y="467272"/>
            <a:ext cx="1881351" cy="7363775"/>
          </a:xfrm>
          <a:prstGeom prst="rect">
            <a:avLst/>
          </a:prstGeom>
          <a:solidFill>
            <a:srgbClr val="142233"/>
          </a:solidFill>
          <a:ln>
            <a:solidFill>
              <a:srgbClr val="0E18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B6DB67C2-0AC7-6BA2-6B0F-84E8150CB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107577" y="5165416"/>
            <a:ext cx="2560246" cy="1920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CAB3B531-E2A2-14B3-D672-EBD6C7C57A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09" y="2586236"/>
            <a:ext cx="1723275" cy="2011163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12FFB356-32ED-B05D-F02A-7C3A372251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61" y="663462"/>
            <a:ext cx="1739837" cy="1780018"/>
          </a:xfrm>
          <a:prstGeom prst="rect">
            <a:avLst/>
          </a:prstGeom>
        </p:spPr>
      </p:pic>
      <p:sp>
        <p:nvSpPr>
          <p:cNvPr id="3" name="Rectangle 15">
            <a:extLst>
              <a:ext uri="{FF2B5EF4-FFF2-40B4-BE49-F238E27FC236}">
                <a16:creationId xmlns:a16="http://schemas.microsoft.com/office/drawing/2014/main" id="{5F5D3C49-3B88-7E76-267C-87254284BE7B}"/>
              </a:ext>
            </a:extLst>
          </p:cNvPr>
          <p:cNvSpPr/>
          <p:nvPr/>
        </p:nvSpPr>
        <p:spPr>
          <a:xfrm>
            <a:off x="2401316" y="455348"/>
            <a:ext cx="9790684" cy="835576"/>
          </a:xfrm>
          <a:prstGeom prst="rect">
            <a:avLst/>
          </a:prstGeom>
          <a:solidFill>
            <a:srgbClr val="447369"/>
          </a:solidFill>
          <a:ln>
            <a:solidFill>
              <a:srgbClr val="4473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OPMERKINGEN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T.A.V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BESTANDSOPBOUW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" name="Subtitel 2">
            <a:extLst>
              <a:ext uri="{FF2B5EF4-FFF2-40B4-BE49-F238E27FC236}">
                <a16:creationId xmlns:a16="http://schemas.microsoft.com/office/drawing/2014/main" id="{CB30B8C2-49FC-7D1F-6F8D-BF30D26F094F}"/>
              </a:ext>
            </a:extLst>
          </p:cNvPr>
          <p:cNvSpPr txBox="1">
            <a:spLocks/>
          </p:cNvSpPr>
          <p:nvPr/>
        </p:nvSpPr>
        <p:spPr>
          <a:xfrm>
            <a:off x="2719551" y="1935999"/>
            <a:ext cx="9064192" cy="2682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Beperkt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aantal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deelnnemers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vragen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ringen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voor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het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fazanten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Een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beperkt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aantal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van de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nafok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wordt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maar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geringd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met 5000-ring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Ze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ringen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hun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jongen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met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een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5000-ring maar het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terug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sturen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van het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stamboombriefje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is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een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probleem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voor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een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groot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aantal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liefhebbers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Vraag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naar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stamboomdieren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blijft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,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zowel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voor</a:t>
            </a:r>
            <a:r>
              <a:rPr kumimoji="0" lang="en-US" sz="7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binnen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-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als</a:t>
            </a: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 </a:t>
            </a:r>
            <a:r>
              <a:rPr kumimoji="0" lang="en-US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buitenland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F4F2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.	POLYPLECTRON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srgbClr val="F5F4F2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B25689A-9C87-A6CF-12E2-0314DD85E0B1}"/>
              </a:ext>
            </a:extLst>
          </p:cNvPr>
          <p:cNvSpPr txBox="1"/>
          <p:nvPr/>
        </p:nvSpPr>
        <p:spPr>
          <a:xfrm>
            <a:off x="6867331" y="6214188"/>
            <a:ext cx="41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/>
                <a:ea typeface="+mn-ea"/>
                <a:cs typeface="+mn-cs"/>
              </a:rPr>
              <a:t>Jaarverslag kraagfazanten 2024</a:t>
            </a:r>
          </a:p>
        </p:txBody>
      </p:sp>
    </p:spTree>
    <p:extLst>
      <p:ext uri="{BB962C8B-B14F-4D97-AF65-F5344CB8AC3E}">
        <p14:creationId xmlns:p14="http://schemas.microsoft.com/office/powerpoint/2010/main" val="1016225542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223</Words>
  <Application>Microsoft Office PowerPoint</Application>
  <PresentationFormat>Breedbeeld</PresentationFormat>
  <Paragraphs>58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Neue Haas Grotesk Text Pro</vt:lpstr>
      <vt:lpstr>Symbol</vt:lpstr>
      <vt:lpstr>PunchcardVTI</vt:lpstr>
      <vt:lpstr>Focusgroep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Willy Tieleman</dc:creator>
  <cp:lastModifiedBy>Willy Tieleman</cp:lastModifiedBy>
  <cp:revision>1</cp:revision>
  <dcterms:created xsi:type="dcterms:W3CDTF">2025-03-03T14:04:18Z</dcterms:created>
  <dcterms:modified xsi:type="dcterms:W3CDTF">2025-03-03T14:10:43Z</dcterms:modified>
</cp:coreProperties>
</file>