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33" r:id="rId2"/>
    <p:sldId id="268" r:id="rId3"/>
    <p:sldId id="273" r:id="rId4"/>
    <p:sldId id="274" r:id="rId5"/>
    <p:sldId id="450" r:id="rId6"/>
    <p:sldId id="280" r:id="rId7"/>
    <p:sldId id="275" r:id="rId8"/>
    <p:sldId id="277" r:id="rId9"/>
    <p:sldId id="278" r:id="rId10"/>
    <p:sldId id="276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aantal cabottragopanen in stamboek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v>haan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trag!$A$129:$A$141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trag!$B$129:$B$141</c:f>
              <c:numCache>
                <c:formatCode>General</c:formatCode>
                <c:ptCount val="13"/>
                <c:pt idx="0">
                  <c:v>15</c:v>
                </c:pt>
                <c:pt idx="1">
                  <c:v>25</c:v>
                </c:pt>
                <c:pt idx="2">
                  <c:v>29</c:v>
                </c:pt>
                <c:pt idx="3">
                  <c:v>50</c:v>
                </c:pt>
                <c:pt idx="4">
                  <c:v>78</c:v>
                </c:pt>
                <c:pt idx="5">
                  <c:v>91</c:v>
                </c:pt>
                <c:pt idx="6">
                  <c:v>115</c:v>
                </c:pt>
                <c:pt idx="7">
                  <c:v>165</c:v>
                </c:pt>
                <c:pt idx="8">
                  <c:v>199</c:v>
                </c:pt>
                <c:pt idx="9">
                  <c:v>202</c:v>
                </c:pt>
                <c:pt idx="10">
                  <c:v>235</c:v>
                </c:pt>
                <c:pt idx="11">
                  <c:v>265</c:v>
                </c:pt>
                <c:pt idx="12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7-4D41-933E-A1DA0D0396BA}"/>
            </c:ext>
          </c:extLst>
        </c:ser>
        <c:ser>
          <c:idx val="0"/>
          <c:order val="1"/>
          <c:tx>
            <c:v>hen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trag!$A$129:$A$141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trag!$C$129:$C$141</c:f>
              <c:numCache>
                <c:formatCode>General</c:formatCode>
                <c:ptCount val="13"/>
                <c:pt idx="0">
                  <c:v>10</c:v>
                </c:pt>
                <c:pt idx="1">
                  <c:v>31</c:v>
                </c:pt>
                <c:pt idx="2">
                  <c:v>39</c:v>
                </c:pt>
                <c:pt idx="3">
                  <c:v>53</c:v>
                </c:pt>
                <c:pt idx="4">
                  <c:v>83</c:v>
                </c:pt>
                <c:pt idx="5">
                  <c:v>106</c:v>
                </c:pt>
                <c:pt idx="6">
                  <c:v>115</c:v>
                </c:pt>
                <c:pt idx="7">
                  <c:v>164</c:v>
                </c:pt>
                <c:pt idx="8">
                  <c:v>211</c:v>
                </c:pt>
                <c:pt idx="9">
                  <c:v>215</c:v>
                </c:pt>
                <c:pt idx="10">
                  <c:v>271</c:v>
                </c:pt>
                <c:pt idx="11">
                  <c:v>290</c:v>
                </c:pt>
                <c:pt idx="12">
                  <c:v>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C7-4D41-933E-A1DA0D039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4927151"/>
        <c:axId val="1974927631"/>
      </c:barChart>
      <c:catAx>
        <c:axId val="197492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974927631"/>
        <c:crosses val="autoZero"/>
        <c:auto val="1"/>
        <c:lblAlgn val="ctr"/>
        <c:lblOffset val="100"/>
        <c:noMultiLvlLbl val="0"/>
      </c:catAx>
      <c:valAx>
        <c:axId val="1974927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97492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aantal satyrtragopanen in stamboek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trag!$D$128</c:f>
              <c:strCache>
                <c:ptCount val="1"/>
                <c:pt idx="0">
                  <c:v>haan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trag!$A$129:$A$141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trag!$D$129:$D$141</c:f>
              <c:numCache>
                <c:formatCode>General</c:formatCode>
                <c:ptCount val="13"/>
                <c:pt idx="0">
                  <c:v>22</c:v>
                </c:pt>
                <c:pt idx="1">
                  <c:v>42</c:v>
                </c:pt>
                <c:pt idx="2">
                  <c:v>65</c:v>
                </c:pt>
                <c:pt idx="3">
                  <c:v>103</c:v>
                </c:pt>
                <c:pt idx="4">
                  <c:v>139</c:v>
                </c:pt>
                <c:pt idx="5">
                  <c:v>178</c:v>
                </c:pt>
                <c:pt idx="6">
                  <c:v>212</c:v>
                </c:pt>
                <c:pt idx="7">
                  <c:v>258</c:v>
                </c:pt>
                <c:pt idx="8">
                  <c:v>300</c:v>
                </c:pt>
                <c:pt idx="9">
                  <c:v>375</c:v>
                </c:pt>
                <c:pt idx="10">
                  <c:v>407</c:v>
                </c:pt>
                <c:pt idx="11">
                  <c:v>444</c:v>
                </c:pt>
                <c:pt idx="12">
                  <c:v>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7-4FA4-AA12-802BC5F8CD8C}"/>
            </c:ext>
          </c:extLst>
        </c:ser>
        <c:ser>
          <c:idx val="0"/>
          <c:order val="1"/>
          <c:tx>
            <c:v>hen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trag!$A$129:$A$141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trag!$E$129:$E$141</c:f>
              <c:numCache>
                <c:formatCode>General</c:formatCode>
                <c:ptCount val="13"/>
                <c:pt idx="0">
                  <c:v>21</c:v>
                </c:pt>
                <c:pt idx="1">
                  <c:v>51</c:v>
                </c:pt>
                <c:pt idx="2">
                  <c:v>72</c:v>
                </c:pt>
                <c:pt idx="3">
                  <c:v>103</c:v>
                </c:pt>
                <c:pt idx="4">
                  <c:v>113</c:v>
                </c:pt>
                <c:pt idx="5">
                  <c:v>127</c:v>
                </c:pt>
                <c:pt idx="6">
                  <c:v>169</c:v>
                </c:pt>
                <c:pt idx="7">
                  <c:v>209</c:v>
                </c:pt>
                <c:pt idx="8">
                  <c:v>256</c:v>
                </c:pt>
                <c:pt idx="9">
                  <c:v>319</c:v>
                </c:pt>
                <c:pt idx="10">
                  <c:v>369</c:v>
                </c:pt>
                <c:pt idx="11">
                  <c:v>471</c:v>
                </c:pt>
                <c:pt idx="12">
                  <c:v>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7-4FA4-AA12-802BC5F8C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4927151"/>
        <c:axId val="1974927631"/>
      </c:barChart>
      <c:catAx>
        <c:axId val="197492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974927631"/>
        <c:crosses val="autoZero"/>
        <c:auto val="1"/>
        <c:lblAlgn val="ctr"/>
        <c:lblOffset val="100"/>
        <c:noMultiLvlLbl val="0"/>
      </c:catAx>
      <c:valAx>
        <c:axId val="1974927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97492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aantal temmincktragopanen in stamboek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v>haan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trag!$A$129:$A$141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trag!$F$129:$F$141</c:f>
              <c:numCache>
                <c:formatCode>General</c:formatCode>
                <c:ptCount val="13"/>
                <c:pt idx="0">
                  <c:v>10</c:v>
                </c:pt>
                <c:pt idx="1">
                  <c:v>16</c:v>
                </c:pt>
                <c:pt idx="2">
                  <c:v>40</c:v>
                </c:pt>
                <c:pt idx="3">
                  <c:v>59</c:v>
                </c:pt>
                <c:pt idx="4">
                  <c:v>80</c:v>
                </c:pt>
                <c:pt idx="5">
                  <c:v>111</c:v>
                </c:pt>
                <c:pt idx="6">
                  <c:v>130</c:v>
                </c:pt>
                <c:pt idx="7">
                  <c:v>192</c:v>
                </c:pt>
                <c:pt idx="8">
                  <c:v>249</c:v>
                </c:pt>
                <c:pt idx="9">
                  <c:v>312</c:v>
                </c:pt>
                <c:pt idx="10">
                  <c:v>360</c:v>
                </c:pt>
                <c:pt idx="11">
                  <c:v>415</c:v>
                </c:pt>
                <c:pt idx="12">
                  <c:v>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2-4523-A722-0FBB363C14A8}"/>
            </c:ext>
          </c:extLst>
        </c:ser>
        <c:ser>
          <c:idx val="0"/>
          <c:order val="1"/>
          <c:tx>
            <c:v>hen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trag!$A$129:$A$141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trag!$G$129:$G$141</c:f>
              <c:numCache>
                <c:formatCode>General</c:formatCode>
                <c:ptCount val="13"/>
                <c:pt idx="0">
                  <c:v>11</c:v>
                </c:pt>
                <c:pt idx="1">
                  <c:v>12</c:v>
                </c:pt>
                <c:pt idx="2">
                  <c:v>45</c:v>
                </c:pt>
                <c:pt idx="3">
                  <c:v>69</c:v>
                </c:pt>
                <c:pt idx="4">
                  <c:v>104</c:v>
                </c:pt>
                <c:pt idx="5">
                  <c:v>126</c:v>
                </c:pt>
                <c:pt idx="6">
                  <c:v>153</c:v>
                </c:pt>
                <c:pt idx="7">
                  <c:v>201</c:v>
                </c:pt>
                <c:pt idx="8">
                  <c:v>264</c:v>
                </c:pt>
                <c:pt idx="9">
                  <c:v>313</c:v>
                </c:pt>
                <c:pt idx="10">
                  <c:v>355</c:v>
                </c:pt>
                <c:pt idx="11">
                  <c:v>430</c:v>
                </c:pt>
                <c:pt idx="12">
                  <c:v>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D2-4523-A722-0FBB363C1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4927151"/>
        <c:axId val="1974927631"/>
      </c:barChart>
      <c:catAx>
        <c:axId val="197492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974927631"/>
        <c:crosses val="autoZero"/>
        <c:auto val="1"/>
        <c:lblAlgn val="ctr"/>
        <c:lblOffset val="100"/>
        <c:noMultiLvlLbl val="0"/>
      </c:catAx>
      <c:valAx>
        <c:axId val="1974927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97492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2000" b="1"/>
              <a:t>DNA onderzoek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zuiver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trag!$J$26:$J$28</c:f>
              <c:strCache>
                <c:ptCount val="3"/>
                <c:pt idx="0">
                  <c:v>cabot</c:v>
                </c:pt>
                <c:pt idx="1">
                  <c:v>satyr</c:v>
                </c:pt>
                <c:pt idx="2">
                  <c:v>temminck</c:v>
                </c:pt>
              </c:strCache>
            </c:strRef>
          </c:cat>
          <c:val>
            <c:numRef>
              <c:f>trag!$K$26:$K$28</c:f>
              <c:numCache>
                <c:formatCode>General</c:formatCode>
                <c:ptCount val="3"/>
                <c:pt idx="0">
                  <c:v>313</c:v>
                </c:pt>
                <c:pt idx="1">
                  <c:v>309</c:v>
                </c:pt>
                <c:pt idx="2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2D-41AD-BEFE-E555CB0A7FEA}"/>
            </c:ext>
          </c:extLst>
        </c:ser>
        <c:ser>
          <c:idx val="1"/>
          <c:order val="1"/>
          <c:tx>
            <c:v>kruising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trag!$J$26:$J$28</c:f>
              <c:strCache>
                <c:ptCount val="3"/>
                <c:pt idx="0">
                  <c:v>cabot</c:v>
                </c:pt>
                <c:pt idx="1">
                  <c:v>satyr</c:v>
                </c:pt>
                <c:pt idx="2">
                  <c:v>temminck</c:v>
                </c:pt>
              </c:strCache>
            </c:strRef>
          </c:cat>
          <c:val>
            <c:numRef>
              <c:f>trag!$L$26:$L$28</c:f>
              <c:numCache>
                <c:formatCode>General</c:formatCode>
                <c:ptCount val="3"/>
                <c:pt idx="0">
                  <c:v>44</c:v>
                </c:pt>
                <c:pt idx="1">
                  <c:v>83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2D-41AD-BEFE-E555CB0A7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418560"/>
        <c:axId val="462423840"/>
      </c:barChart>
      <c:catAx>
        <c:axId val="46241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62423840"/>
        <c:crosses val="autoZero"/>
        <c:auto val="1"/>
        <c:lblAlgn val="ctr"/>
        <c:lblOffset val="100"/>
        <c:noMultiLvlLbl val="0"/>
      </c:catAx>
      <c:valAx>
        <c:axId val="46242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6241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269444444444447"/>
          <c:y val="0.89409667541557303"/>
          <c:w val="0.37072200349956258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BEE50-54B1-4B72-9568-EF26DEE428F6}" type="datetimeFigureOut">
              <a:rPr lang="nl-BE" smtClean="0"/>
              <a:t>3/03/2025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5ACCF-9B52-4034-A7C0-205145D9EDA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79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9044864A-F10B-42D8-A9F3-4808FA14DC06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56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D551-B3AE-453A-BE36-A1A0AA2EF6A4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7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AB5E-C0A6-4EC6-A0E6-6D897848C291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722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el,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9200" y="609600"/>
            <a:ext cx="8128000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sz="half" idx="1"/>
          </p:nvPr>
        </p:nvSpPr>
        <p:spPr>
          <a:xfrm>
            <a:off x="3759200" y="1981200"/>
            <a:ext cx="3962400" cy="4114800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24800" y="1981200"/>
            <a:ext cx="39624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F4C9BC-0BEB-8FF6-E082-E8CCF669B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nl-BE"/>
              <a:t>23/02/ 2013</a:t>
            </a:r>
            <a:endParaRPr lang="nl-NL" altLang="nl-B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95CB9B-735D-57B7-24F8-2A9138E5B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9893082-6E80-016E-4611-DBC2960A1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544D-18AC-496C-A466-DB5A2622E531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69478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E6B0-6B72-4991-BE89-20AEB81FB7ED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14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334D-5297-4F2F-9B68-4D5B66EE100F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5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2F7-C5CE-4EF2-802A-C1F943415917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70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235-B6A4-4E4B-BFB1-069ECC23150F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61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77C6-4BDB-4E93-9565-87460F619679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67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39B1-325C-4D6E-B105-292906AF6245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4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6B16-B1A5-4020-805B-B90323008CB4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88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A4B4-031F-4092-A105-2932EBD998E7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69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92E19A-A7B6-4875-BABE-9BDDA85C91FA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1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6.jpeg"/><Relationship Id="rId7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34FC6-5345-8350-6355-C8FC06179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83A42-9CDB-EFD9-AE57-3EC0000A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913" y="770890"/>
            <a:ext cx="7656394" cy="1268984"/>
          </a:xfrm>
        </p:spPr>
        <p:txBody>
          <a:bodyPr>
            <a:normAutofit/>
          </a:bodyPr>
          <a:lstStyle/>
          <a:p>
            <a:r>
              <a:rPr lang="nl-NL" sz="4800" dirty="0"/>
              <a:t>Focusgroep </a:t>
            </a:r>
            <a:endParaRPr lang="nl-BE" sz="4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72D527-506C-12B7-4AF9-74ECFEA4D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033" y="3224165"/>
            <a:ext cx="5936776" cy="1211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800" b="1" dirty="0"/>
              <a:t>    </a:t>
            </a:r>
            <a:r>
              <a:rPr lang="nl-NL" sz="4800" b="1" dirty="0" err="1"/>
              <a:t>Tragopanen</a:t>
            </a:r>
            <a:endParaRPr lang="nl-BE" sz="4800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8EF274-5132-62AA-05C8-21E1835F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Afbeelding 4" descr="Afbeelding met vogel, ongewerveld dier, spinachtigen&#10;&#10;Automatisch gegenereerde beschrijving">
            <a:extLst>
              <a:ext uri="{FF2B5EF4-FFF2-40B4-BE49-F238E27FC236}">
                <a16:creationId xmlns:a16="http://schemas.microsoft.com/office/drawing/2014/main" id="{E1E891B7-7638-09A5-E6F1-2B42E4AE3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08" y="37250"/>
            <a:ext cx="1381125" cy="11334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25D89A4-DD95-5D84-B741-89CFD943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479" y="178288"/>
            <a:ext cx="4652890" cy="309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3C715E2-FD09-3E52-4D9F-A4100FF29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38" y="3975213"/>
            <a:ext cx="3848669" cy="288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 descr="Afbeelding met vogel, snavel, gras, buitenshuis&#10;&#10;Door AI gegenereerde inhoud is mogelijk onjuist.">
            <a:extLst>
              <a:ext uri="{FF2B5EF4-FFF2-40B4-BE49-F238E27FC236}">
                <a16:creationId xmlns:a16="http://schemas.microsoft.com/office/drawing/2014/main" id="{F41E2A04-6B46-9015-D22F-AFB8FC4E3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" y="2039874"/>
            <a:ext cx="4128383" cy="309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0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4E8F3-A89B-DF82-1FA8-311953B5F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8CEB-1B1E-71F9-52A4-192A48D0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8850FFD3-3B05-376A-E6D1-DD9E695A1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E0A29B-5E95-25AF-221D-8480FBF7890F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DB8BD89-6E4E-6574-8A23-344E4D667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327584B-7690-EEAC-3FF6-36124770C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E7F7FB8D-7342-4C3B-3E77-4A75A519C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0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5D6F85-A5FD-6F8C-30DC-6A66BCA8294E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B6DB67C2-0AC7-6BA2-6B0F-84E8150CB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07577" y="5165416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AB3B531-E2A2-14B3-D672-EBD6C7C57A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9" y="2586236"/>
            <a:ext cx="1723275" cy="2011163"/>
          </a:xfrm>
          <a:prstGeom prst="rect">
            <a:avLst/>
          </a:prstGeom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5F5D3C49-3B88-7E76-267C-87254284BE7B}"/>
              </a:ext>
            </a:extLst>
          </p:cNvPr>
          <p:cNvSpPr/>
          <p:nvPr/>
        </p:nvSpPr>
        <p:spPr>
          <a:xfrm>
            <a:off x="2401316" y="455348"/>
            <a:ext cx="9790684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OPMERKINGEN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T.A.V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BESTANDSOPBOUW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Subtitel 2">
            <a:extLst>
              <a:ext uri="{FF2B5EF4-FFF2-40B4-BE49-F238E27FC236}">
                <a16:creationId xmlns:a16="http://schemas.microsoft.com/office/drawing/2014/main" id="{CB30B8C2-49FC-7D1F-6F8D-BF30D26F094F}"/>
              </a:ext>
            </a:extLst>
          </p:cNvPr>
          <p:cNvSpPr txBox="1">
            <a:spLocks/>
          </p:cNvSpPr>
          <p:nvPr/>
        </p:nvSpPr>
        <p:spPr>
          <a:xfrm>
            <a:off x="2719551" y="1935999"/>
            <a:ext cx="9064192" cy="2682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Beperkt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aantal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deelnemers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vragen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ringen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voor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de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fazanten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Een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beperkt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aantal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van de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nafok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wordt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maar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geringd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met TR-ring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Ze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ringen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hun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jongen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met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een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TR-ring maar het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terug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sturen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van het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stamboombriefje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is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een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probleem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voor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een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groot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aantal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liefhebbers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Vraag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naar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stamboomdieren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is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gedaald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vooral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satyr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temminck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.	POLYPLECTRON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5F4F2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B25689A-9C87-A6CF-12E2-0314DD85E0B1}"/>
              </a:ext>
            </a:extLst>
          </p:cNvPr>
          <p:cNvSpPr txBox="1"/>
          <p:nvPr/>
        </p:nvSpPr>
        <p:spPr>
          <a:xfrm>
            <a:off x="6867331" y="6214188"/>
            <a:ext cx="41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Jaarverslag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Tragopanenfocusgroep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2024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7B765AA-7067-978A-A5C0-487C86FD5F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3" y="700153"/>
            <a:ext cx="1723275" cy="130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92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95B3-4D2C-817E-56E7-DECC4FBB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EAD1B678-0BE3-C84A-6177-45B1C3702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3C5F6-5BF9-4C87-099F-86641A590CBF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CE89233-E0AD-7D12-E1CB-2567E6B5C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5886443-BFC7-91C7-9E7A-8549FFF2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18229225-D63D-0620-9925-1B48F9552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38101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F0A0C053-660A-C722-D9DB-B6408FB63216}"/>
              </a:ext>
            </a:extLst>
          </p:cNvPr>
          <p:cNvSpPr txBox="1">
            <a:spLocks/>
          </p:cNvSpPr>
          <p:nvPr/>
        </p:nvSpPr>
        <p:spPr bwMode="black">
          <a:xfrm>
            <a:off x="2661313" y="1596881"/>
            <a:ext cx="9625938" cy="20151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FOCUSGROEP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Tragopanen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Neue Haas Grotesk Text Pro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Status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december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 2024</a:t>
            </a:r>
            <a:endParaRPr kumimoji="0" lang="nl-NL" sz="5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Neue Haas Grotesk Text Pro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445F5-499D-BA16-61AE-EB84E8BA02E5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8526198E-D026-9489-1802-2153BE53E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24900" y="5163362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A49EC9-FC91-BF12-1FEF-AE398ABDC987}"/>
              </a:ext>
            </a:extLst>
          </p:cNvPr>
          <p:cNvSpPr/>
          <p:nvPr/>
        </p:nvSpPr>
        <p:spPr>
          <a:xfrm>
            <a:off x="2515880" y="4425543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7" name="Subtitel 2">
            <a:extLst>
              <a:ext uri="{FF2B5EF4-FFF2-40B4-BE49-F238E27FC236}">
                <a16:creationId xmlns:a16="http://schemas.microsoft.com/office/drawing/2014/main" id="{D0D29BAB-AFFF-DA7D-D19B-80312933E4D8}"/>
              </a:ext>
            </a:extLst>
          </p:cNvPr>
          <p:cNvSpPr txBox="1">
            <a:spLocks/>
          </p:cNvSpPr>
          <p:nvPr/>
        </p:nvSpPr>
        <p:spPr>
          <a:xfrm>
            <a:off x="3421079" y="4554497"/>
            <a:ext cx="8500062" cy="86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Tragopanen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5F4F2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DF04DEDE-256A-EE45-A6C5-D95F658384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3" y="2637824"/>
            <a:ext cx="1723275" cy="201116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1B0A2B9-1CDB-6BD1-E0A1-FE62F7FDD04A}"/>
              </a:ext>
            </a:extLst>
          </p:cNvPr>
          <p:cNvSpPr txBox="1"/>
          <p:nvPr/>
        </p:nvSpPr>
        <p:spPr>
          <a:xfrm>
            <a:off x="6681651" y="6162239"/>
            <a:ext cx="41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Jaarverslag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Tragopanenfocusgroep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2024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7DDE6A-6303-E3E4-7654-5890E6AB79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3" y="700153"/>
            <a:ext cx="1723275" cy="130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5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59751-9B46-24DE-43BA-B59AFBBF3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697EC-A8A1-3720-DD57-F3D81F67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96AAC7B2-8E3D-0FDF-C546-846A4708B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D22016-362E-4F9C-FF09-CC1F8AF9E29C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8CF6C19-86D3-84F2-06CD-4FB592579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C2DC75A-ECE2-34EB-D751-9BC8F9FBD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54A6B1E6-45F7-6AA3-B781-BD714187C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228393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FF3977-971C-605D-E33C-F730F50AF31F}"/>
              </a:ext>
            </a:extLst>
          </p:cNvPr>
          <p:cNvSpPr/>
          <p:nvPr/>
        </p:nvSpPr>
        <p:spPr>
          <a:xfrm>
            <a:off x="228393" y="459450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C7D85C09-F322-CDB4-87A7-0757782B2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30471" y="5232972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E0E84C-DC90-3128-9CDF-126E44709235}"/>
              </a:ext>
            </a:extLst>
          </p:cNvPr>
          <p:cNvSpPr/>
          <p:nvPr/>
        </p:nvSpPr>
        <p:spPr>
          <a:xfrm>
            <a:off x="2339536" y="447343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DOELSTELLINGEN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B70AE5-FE8F-414E-6154-40BCFDC563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7" y="2551740"/>
            <a:ext cx="1723275" cy="2011163"/>
          </a:xfrm>
          <a:prstGeom prst="rect">
            <a:avLst/>
          </a:prstGeom>
        </p:spPr>
      </p:pic>
      <p:sp>
        <p:nvSpPr>
          <p:cNvPr id="3" name="Titel 4">
            <a:extLst>
              <a:ext uri="{FF2B5EF4-FFF2-40B4-BE49-F238E27FC236}">
                <a16:creationId xmlns:a16="http://schemas.microsoft.com/office/drawing/2014/main" id="{FE70EB88-7AF3-B25E-996F-07754EEAF16F}"/>
              </a:ext>
            </a:extLst>
          </p:cNvPr>
          <p:cNvSpPr txBox="1">
            <a:spLocks/>
          </p:cNvSpPr>
          <p:nvPr/>
        </p:nvSpPr>
        <p:spPr bwMode="black">
          <a:xfrm>
            <a:off x="2616101" y="1352855"/>
            <a:ext cx="8552197" cy="5215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Opbouwen en beheren van een soort zuivere populatie 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tragopanen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Neue Haas Grotesk Text Pro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Neue Haas Grotesk Text Pro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Stamboek opmaken en beheren 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Neue Haas Grotesk Text Pro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Project TR-ring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Neue Haas Grotesk Text Pro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Liefhebbers ondersteunen met aankoop en verkoop van soort zuivere 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tragopanen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Neue Haas Grotesk Text Pro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Neue Haas Grotesk Text Pro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j-cs"/>
              </a:rPr>
              <a:t>1 vergadering 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j-cs"/>
              </a:rPr>
              <a:t>DNA onderzoek 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Neue Haas Grotesk Text Pro"/>
              <a:ea typeface="+mj-ea"/>
              <a:cs typeface="+mj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C7CB8C4-5E22-FAAE-42E5-434FB2C69AAB}"/>
              </a:ext>
            </a:extLst>
          </p:cNvPr>
          <p:cNvSpPr txBox="1"/>
          <p:nvPr/>
        </p:nvSpPr>
        <p:spPr>
          <a:xfrm>
            <a:off x="6876662" y="6353232"/>
            <a:ext cx="41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Jaarverslag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Tragopanenfocusgroep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2024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B077695-4F7E-73C4-1CFB-F4997577A6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3" y="700153"/>
            <a:ext cx="1723275" cy="130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3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37060-148C-09AA-3E0C-B8B22322F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062E-18F6-6005-E55B-3756F17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17F31B12-E3FA-4955-8971-5434AF5F8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C37053-851B-73C8-B673-433A4C2B6E0A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A352307-40F1-048E-8F0F-A403E89D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E2E09C6-C6C8-5563-C84C-5871D0628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07ACB906-B05E-3600-D182-32600BD3B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38101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FD97F5-DBC4-698D-4838-47173C77A02E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3F2B5EEC-5939-2B3D-A3C6-3F04A1D5C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81193" y="5077064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6A4161-012B-2626-E4DA-980258068E2A}"/>
              </a:ext>
            </a:extLst>
          </p:cNvPr>
          <p:cNvSpPr/>
          <p:nvPr/>
        </p:nvSpPr>
        <p:spPr>
          <a:xfrm>
            <a:off x="2339536" y="437325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WERKJAAR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2024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848A00DB-9D1E-8ABC-022D-38D66F891F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3" y="2594675"/>
            <a:ext cx="1723275" cy="2011163"/>
          </a:xfrm>
          <a:prstGeom prst="rect">
            <a:avLst/>
          </a:prstGeom>
        </p:spPr>
      </p:pic>
      <p:sp>
        <p:nvSpPr>
          <p:cNvPr id="3" name="Tekstvak 16">
            <a:extLst>
              <a:ext uri="{FF2B5EF4-FFF2-40B4-BE49-F238E27FC236}">
                <a16:creationId xmlns:a16="http://schemas.microsoft.com/office/drawing/2014/main" id="{15AB2D64-50B1-3AC0-83EF-4BFD05487E1D}"/>
              </a:ext>
            </a:extLst>
          </p:cNvPr>
          <p:cNvSpPr txBox="1"/>
          <p:nvPr/>
        </p:nvSpPr>
        <p:spPr>
          <a:xfrm>
            <a:off x="2491110" y="1553471"/>
            <a:ext cx="944054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marR="0" lvl="3" indent="-2286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l-NL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n-cs"/>
              </a:rPr>
              <a:t>DNA onderzoek</a:t>
            </a:r>
          </a:p>
          <a:p>
            <a:pPr marL="2057400" marR="0" lvl="4" indent="-2286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n-cs"/>
              </a:rPr>
              <a:t>Ronde 20 volledig afgewerkt</a:t>
            </a:r>
          </a:p>
          <a:p>
            <a:pPr marL="2057400" marR="0" lvl="4" indent="-2286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n-cs"/>
              </a:rPr>
              <a:t>Ronde 21 als er voldoende interesse is</a:t>
            </a:r>
          </a:p>
          <a:p>
            <a:pPr marL="1828800" marR="0" lvl="4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  <a:p>
            <a:pPr marL="1828800" marR="0" lvl="4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n-cs"/>
              </a:rPr>
              <a:t>Verkoop TR-ringen</a:t>
            </a:r>
          </a:p>
          <a:p>
            <a:pPr marL="2057400" marR="0" lvl="4" indent="-2286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n-cs"/>
              </a:rPr>
              <a:t>Satyr: 215</a:t>
            </a:r>
          </a:p>
          <a:p>
            <a:pPr marL="2057400" marR="0" lvl="4" indent="-2286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n-cs"/>
              </a:rPr>
              <a:t>Temminck: 248</a:t>
            </a:r>
          </a:p>
          <a:p>
            <a:pPr marL="2057400" marR="0" lvl="4" indent="-2286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n-cs"/>
              </a:rPr>
              <a:t>Cabot: 96</a:t>
            </a:r>
          </a:p>
          <a:p>
            <a:pPr marL="2057400" marR="0" lvl="4" indent="-2286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  <a:p>
            <a:pPr marL="1657350" marR="0" lvl="3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n-cs"/>
              </a:rPr>
              <a:t>Er heeft geen overlegvergadering plaats gehad</a:t>
            </a:r>
          </a:p>
          <a:p>
            <a:pPr marL="1657350" marR="0" lvl="3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Er werden vogels aangekocht en bezorgd aan </a:t>
            </a:r>
            <a:r>
              <a:rPr kumimoji="0" lang="nl-B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Horteco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, middelbare school natuur en wetenschap, te Vilvoorde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80BDAF2-E01D-2EDA-BE1D-B4C5F331D272}"/>
              </a:ext>
            </a:extLst>
          </p:cNvPr>
          <p:cNvSpPr txBox="1"/>
          <p:nvPr/>
        </p:nvSpPr>
        <p:spPr>
          <a:xfrm>
            <a:off x="6867331" y="6214188"/>
            <a:ext cx="41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Jaarverslag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Tragopanenfocusgroep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2024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0C60143-F931-0E64-EB4E-60DBE90ABD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3" y="700153"/>
            <a:ext cx="1723275" cy="130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3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C7FEE-A69F-0E3A-38A0-793A8924E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F7183-7B1F-AFC8-9B39-1BBC36A1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6EDCF00B-55CB-1652-CF12-ABD1352A2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F45985-80A1-1B4A-3B7E-83102DA5DED8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5BADB4F-A7F4-91FA-F3B4-33314D65B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63B779E-46DD-F276-7ACD-862699C1C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37F4BAEF-9E2F-209B-D3A3-CD00DE1D5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38101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70E397-9B65-831C-5730-4890216539F8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965131ED-6D19-2D20-3189-1E5FCCAB1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81193" y="5077064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A902B34-78FA-94ED-94D0-AFA3BFD87A8F}"/>
              </a:ext>
            </a:extLst>
          </p:cNvPr>
          <p:cNvSpPr/>
          <p:nvPr/>
        </p:nvSpPr>
        <p:spPr>
          <a:xfrm>
            <a:off x="2339536" y="437325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WERKJAAR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2024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74110C9-923E-9B9E-C481-2C349D04D2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3" y="2594675"/>
            <a:ext cx="1723275" cy="2011163"/>
          </a:xfrm>
          <a:prstGeom prst="rect">
            <a:avLst/>
          </a:prstGeom>
        </p:spPr>
      </p:pic>
      <p:sp>
        <p:nvSpPr>
          <p:cNvPr id="3" name="Tekstvak 16">
            <a:extLst>
              <a:ext uri="{FF2B5EF4-FFF2-40B4-BE49-F238E27FC236}">
                <a16:creationId xmlns:a16="http://schemas.microsoft.com/office/drawing/2014/main" id="{0683ED5F-31F9-91EA-541E-9930B09ADB03}"/>
              </a:ext>
            </a:extLst>
          </p:cNvPr>
          <p:cNvSpPr txBox="1"/>
          <p:nvPr/>
        </p:nvSpPr>
        <p:spPr>
          <a:xfrm>
            <a:off x="2491110" y="1553471"/>
            <a:ext cx="94405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7350" marR="0" lvl="3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n-cs"/>
              </a:rPr>
              <a:t>Geen extra tragopanen in broedleen gegeven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n-cs"/>
              </a:rPr>
              <a:t>. 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  <a:p>
            <a:pPr marL="1657350" marR="0" lvl="3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n-cs"/>
              </a:rPr>
              <a:t>Overleg met stamboekbeheerders van EAZA</a:t>
            </a:r>
          </a:p>
          <a:p>
            <a:pPr marL="1657350" marR="0" lvl="3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  <a:p>
            <a:pPr marL="1371600" marR="0" lvl="3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Aantal deelnemers :</a:t>
            </a:r>
          </a:p>
          <a:p>
            <a:pPr marL="1371600" marR="0" lvl="3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Satyr 227</a:t>
            </a:r>
          </a:p>
          <a:p>
            <a:pPr marL="1371600" marR="0" lvl="3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 Temminck  294 </a:t>
            </a:r>
          </a:p>
          <a:p>
            <a:pPr marL="1371600" marR="0" lvl="3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 Cabot 118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CB6A9AF-8193-2EE6-2087-771D06275542}"/>
              </a:ext>
            </a:extLst>
          </p:cNvPr>
          <p:cNvSpPr txBox="1"/>
          <p:nvPr/>
        </p:nvSpPr>
        <p:spPr>
          <a:xfrm>
            <a:off x="6867331" y="6214188"/>
            <a:ext cx="41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Jaarverslag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Tragopanenfocusgroep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2024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D764428-6443-B009-0AE3-67426FD3B0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3" y="700153"/>
            <a:ext cx="1723275" cy="130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8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657F9-2E81-C91B-AC73-7843762BF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AE726-5421-4227-5CE3-A2602541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8F405AF6-AB3B-6838-BE71-5AB1D1ED8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1AAC95-9AEC-CC72-1A8E-A78002D24B0D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6AC3322-DC14-3A96-895D-0B95DAEF2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DECFD3B-96E1-A668-4918-7962C7713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E33A5E9F-A88C-137E-FBAF-119ED3578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38101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D9EBE2-A4C8-D55A-E390-51F1F78655E7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42A96BB3-9EAD-8676-AD9E-2B6B062A0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81193" y="5077064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A9126DE-175F-837B-E5A6-93B39FD325FE}"/>
              </a:ext>
            </a:extLst>
          </p:cNvPr>
          <p:cNvSpPr/>
          <p:nvPr/>
        </p:nvSpPr>
        <p:spPr>
          <a:xfrm>
            <a:off x="2339536" y="437325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PlANNING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B82189E4-5D03-C03E-6BDA-00E45E506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3" y="2594675"/>
            <a:ext cx="1723275" cy="2011163"/>
          </a:xfrm>
          <a:prstGeom prst="rect">
            <a:avLst/>
          </a:prstGeom>
        </p:spPr>
      </p:pic>
      <p:sp>
        <p:nvSpPr>
          <p:cNvPr id="3" name="Tekstvak 16">
            <a:extLst>
              <a:ext uri="{FF2B5EF4-FFF2-40B4-BE49-F238E27FC236}">
                <a16:creationId xmlns:a16="http://schemas.microsoft.com/office/drawing/2014/main" id="{6F8465B2-A273-FCD4-0A38-319F42DF7061}"/>
              </a:ext>
            </a:extLst>
          </p:cNvPr>
          <p:cNvSpPr txBox="1"/>
          <p:nvPr/>
        </p:nvSpPr>
        <p:spPr>
          <a:xfrm>
            <a:off x="2494204" y="2202211"/>
            <a:ext cx="9440541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1 overlegvergadering</a:t>
            </a:r>
          </a:p>
          <a:p>
            <a:pPr marL="450215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Verkoop TR-ringen</a:t>
            </a:r>
          </a:p>
          <a:p>
            <a:pPr marL="450215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Promoten gebruik TR-ringen en terugsturen gegevens ‘</a:t>
            </a:r>
          </a:p>
          <a:p>
            <a:pPr marL="450215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DNA-onderzoek</a:t>
            </a:r>
          </a:p>
          <a:p>
            <a:pPr marL="450215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Ondersteuning bij samenstellen van kweekparen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189B2B2-CECE-3F11-8F8E-A840FF189FC5}"/>
              </a:ext>
            </a:extLst>
          </p:cNvPr>
          <p:cNvSpPr txBox="1"/>
          <p:nvPr/>
        </p:nvSpPr>
        <p:spPr>
          <a:xfrm>
            <a:off x="6867331" y="6214188"/>
            <a:ext cx="41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Jaarverslag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Tragopanenfocusgroep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2024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2883B8E-7A5D-D4F8-B60A-71C156A9A5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3" y="700153"/>
            <a:ext cx="1723275" cy="130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9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86847-AE61-863B-FD94-423BAD672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0032-68CF-B875-5A34-694C14E4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04FCCA65-05BE-7139-C34D-0F1E27269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895CD-F769-C1EF-52FD-9581348CDA66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2793F66-D776-DC9F-398E-1F6746D24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B807C2C-B4BF-248B-17DA-8D0BD6774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F74447A2-4EC7-4FE2-1128-7AB2E50AD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38101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D49E2D-F87B-CDCF-3C2D-19E4B2EEB38F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EDE15536-9823-B5E2-0961-B6368AC08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50186" y="5073011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6E0A155-2B41-FFE9-8C6A-F41A9A2D6790}"/>
              </a:ext>
            </a:extLst>
          </p:cNvPr>
          <p:cNvSpPr/>
          <p:nvPr/>
        </p:nvSpPr>
        <p:spPr>
          <a:xfrm>
            <a:off x="2473980" y="492088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BESTAND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OVER DE JAREN HEEN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A3E78178-F0CE-98E3-2510-091AF130B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2639670"/>
            <a:ext cx="1723275" cy="201116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CCBD9F4-B417-A3E0-E730-7058D5876993}"/>
              </a:ext>
            </a:extLst>
          </p:cNvPr>
          <p:cNvSpPr txBox="1"/>
          <p:nvPr/>
        </p:nvSpPr>
        <p:spPr>
          <a:xfrm>
            <a:off x="6867331" y="6214188"/>
            <a:ext cx="41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Jaarverslag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Tragopanenfocusgroep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2024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8884F7-F4FC-2C2D-3160-685C7555A8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3" y="700153"/>
            <a:ext cx="1723275" cy="1305405"/>
          </a:xfrm>
          <a:prstGeom prst="rect">
            <a:avLst/>
          </a:prstGeom>
        </p:spPr>
      </p:pic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7AA157BA-9849-A888-50B0-95FAD1BA4094}"/>
              </a:ext>
            </a:extLst>
          </p:cNvPr>
          <p:cNvGraphicFramePr>
            <a:graphicFrameLocks/>
          </p:cNvGraphicFramePr>
          <p:nvPr/>
        </p:nvGraphicFramePr>
        <p:xfrm>
          <a:off x="2594610" y="1430613"/>
          <a:ext cx="4104770" cy="2896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Grafiek 9">
            <a:extLst>
              <a:ext uri="{FF2B5EF4-FFF2-40B4-BE49-F238E27FC236}">
                <a16:creationId xmlns:a16="http://schemas.microsoft.com/office/drawing/2014/main" id="{129ECF38-1BA5-44D8-AAFA-D01267B30E4A}"/>
              </a:ext>
            </a:extLst>
          </p:cNvPr>
          <p:cNvGraphicFramePr>
            <a:graphicFrameLocks/>
          </p:cNvGraphicFramePr>
          <p:nvPr/>
        </p:nvGraphicFramePr>
        <p:xfrm>
          <a:off x="6867331" y="1506933"/>
          <a:ext cx="3853542" cy="293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Grafiek 12">
            <a:extLst>
              <a:ext uri="{FF2B5EF4-FFF2-40B4-BE49-F238E27FC236}">
                <a16:creationId xmlns:a16="http://schemas.microsoft.com/office/drawing/2014/main" id="{91D258D4-7058-4950-9EF7-051196A8E1CF}"/>
              </a:ext>
            </a:extLst>
          </p:cNvPr>
          <p:cNvGraphicFramePr>
            <a:graphicFrameLocks/>
          </p:cNvGraphicFramePr>
          <p:nvPr/>
        </p:nvGraphicFramePr>
        <p:xfrm>
          <a:off x="2634227" y="4274404"/>
          <a:ext cx="4233104" cy="3038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1283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666C3-0677-FC8D-8DA6-75B01D62E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218A8-68D9-E85B-2370-5BCA58AFB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D96BF103-AB88-2B92-5C56-9B0BD7C57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9B9BA9-DB9B-5DF5-0356-B0D9811A4625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F006615-691C-3FD5-D6C7-DCE308F65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13F2041-5122-78E1-6EDE-071D18716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C6BBDFD3-E18F-7743-7EA2-C011DA709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38101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412E7A-A746-053C-3F5D-16694043A938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ECC01DC6-5C95-32F9-7DB4-CA99F337E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50186" y="5073011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AD3CC6-C70C-35EC-119A-E21ABED4A0FF}"/>
              </a:ext>
            </a:extLst>
          </p:cNvPr>
          <p:cNvSpPr/>
          <p:nvPr/>
        </p:nvSpPr>
        <p:spPr>
          <a:xfrm>
            <a:off x="2473980" y="492088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BESTAND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OVER DE JAREN HEEN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AA83735-05B3-0D8B-307F-FC57DD096A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2639670"/>
            <a:ext cx="1723275" cy="201116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C677145-4DD0-2AA6-BFB1-63370F399D09}"/>
              </a:ext>
            </a:extLst>
          </p:cNvPr>
          <p:cNvSpPr txBox="1"/>
          <p:nvPr/>
        </p:nvSpPr>
        <p:spPr>
          <a:xfrm>
            <a:off x="7013510" y="6627382"/>
            <a:ext cx="41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Jaarverslag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Tragopanenfocusgroep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2024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1C86988-4748-7842-3385-A94091A11B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3" y="700153"/>
            <a:ext cx="1723275" cy="1305405"/>
          </a:xfrm>
          <a:prstGeom prst="rect">
            <a:avLst/>
          </a:prstGeom>
        </p:spPr>
      </p:pic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28BBBD6E-5B38-1606-63C2-49C7690A7D8A}"/>
              </a:ext>
            </a:extLst>
          </p:cNvPr>
          <p:cNvGraphicFramePr>
            <a:graphicFrameLocks/>
          </p:cNvGraphicFramePr>
          <p:nvPr/>
        </p:nvGraphicFramePr>
        <p:xfrm>
          <a:off x="3810000" y="2057399"/>
          <a:ext cx="6985518" cy="443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49915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3CA18-6B17-88C2-10D3-8D3D617F6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E29C4-C9F8-6636-9962-F82D1FA8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49CF4917-140A-0EA5-30E2-229CD5583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3007DF-D45D-61C6-A259-444FFB378A2A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A500273-48BD-A355-8E39-98AD0F50B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7D565B3-1DFE-9F61-AF54-1DEE805CD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3C53396F-5139-2D89-9270-1CA078C98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38101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8704FA-321C-56F4-5298-AC56458598B2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309750DB-C7B5-C617-64B1-EEB6246E7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50186" y="5073011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0DEB45D-B61E-472A-9957-2A67332834B5}"/>
              </a:ext>
            </a:extLst>
          </p:cNvPr>
          <p:cNvSpPr/>
          <p:nvPr/>
        </p:nvSpPr>
        <p:spPr>
          <a:xfrm>
            <a:off x="2473980" y="492087"/>
            <a:ext cx="9480989" cy="1268981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BESTAND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OVER DE JAREN HEEN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ringenverdeling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C432A863-BB41-27EC-E705-C0A88376B1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2639670"/>
            <a:ext cx="1723275" cy="201116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7BAB89E-5EE7-30FF-0A4D-CEE7ACCC013E}"/>
              </a:ext>
            </a:extLst>
          </p:cNvPr>
          <p:cNvSpPr txBox="1"/>
          <p:nvPr/>
        </p:nvSpPr>
        <p:spPr>
          <a:xfrm>
            <a:off x="7062041" y="6884709"/>
            <a:ext cx="41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Jaarverslag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Tragopanenfocusgroep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2024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5C5E949-8E4E-252C-6AC1-47ED5979CA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3" y="700153"/>
            <a:ext cx="1723275" cy="1305405"/>
          </a:xfrm>
          <a:prstGeom prst="rect">
            <a:avLst/>
          </a:prstGeom>
        </p:spPr>
      </p:pic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1365567A-8186-C98C-111A-0B702C1CDD7F}"/>
              </a:ext>
            </a:extLst>
          </p:cNvPr>
          <p:cNvGraphicFramePr>
            <a:graphicFrameLocks noGrp="1"/>
          </p:cNvGraphicFramePr>
          <p:nvPr/>
        </p:nvGraphicFramePr>
        <p:xfrm>
          <a:off x="3048000" y="1754333"/>
          <a:ext cx="7002299" cy="5103666"/>
        </p:xfrm>
        <a:graphic>
          <a:graphicData uri="http://schemas.openxmlformats.org/drawingml/2006/table">
            <a:tbl>
              <a:tblPr/>
              <a:tblGrid>
                <a:gridCol w="694444">
                  <a:extLst>
                    <a:ext uri="{9D8B030D-6E8A-4147-A177-3AD203B41FA5}">
                      <a16:colId xmlns:a16="http://schemas.microsoft.com/office/drawing/2014/main" val="3304113587"/>
                    </a:ext>
                  </a:extLst>
                </a:gridCol>
                <a:gridCol w="781249">
                  <a:extLst>
                    <a:ext uri="{9D8B030D-6E8A-4147-A177-3AD203B41FA5}">
                      <a16:colId xmlns:a16="http://schemas.microsoft.com/office/drawing/2014/main" val="3486949520"/>
                    </a:ext>
                  </a:extLst>
                </a:gridCol>
                <a:gridCol w="1041664">
                  <a:extLst>
                    <a:ext uri="{9D8B030D-6E8A-4147-A177-3AD203B41FA5}">
                      <a16:colId xmlns:a16="http://schemas.microsoft.com/office/drawing/2014/main" val="2069970504"/>
                    </a:ext>
                  </a:extLst>
                </a:gridCol>
                <a:gridCol w="958476">
                  <a:extLst>
                    <a:ext uri="{9D8B030D-6E8A-4147-A177-3AD203B41FA5}">
                      <a16:colId xmlns:a16="http://schemas.microsoft.com/office/drawing/2014/main" val="3050372360"/>
                    </a:ext>
                  </a:extLst>
                </a:gridCol>
                <a:gridCol w="1229742">
                  <a:extLst>
                    <a:ext uri="{9D8B030D-6E8A-4147-A177-3AD203B41FA5}">
                      <a16:colId xmlns:a16="http://schemas.microsoft.com/office/drawing/2014/main" val="839354104"/>
                    </a:ext>
                  </a:extLst>
                </a:gridCol>
                <a:gridCol w="922307">
                  <a:extLst>
                    <a:ext uri="{9D8B030D-6E8A-4147-A177-3AD203B41FA5}">
                      <a16:colId xmlns:a16="http://schemas.microsoft.com/office/drawing/2014/main" val="2372449243"/>
                    </a:ext>
                  </a:extLst>
                </a:gridCol>
                <a:gridCol w="1374417">
                  <a:extLst>
                    <a:ext uri="{9D8B030D-6E8A-4147-A177-3AD203B41FA5}">
                      <a16:colId xmlns:a16="http://schemas.microsoft.com/office/drawing/2014/main" val="3269405535"/>
                    </a:ext>
                  </a:extLst>
                </a:gridCol>
              </a:tblGrid>
              <a:tr h="274194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B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ringen verdeling</a:t>
                      </a:r>
                    </a:p>
                  </a:txBody>
                  <a:tcPr marL="5487" marR="5487" marT="54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674755"/>
                  </a:ext>
                </a:extLst>
              </a:tr>
              <a:tr h="317772">
                <a:tc>
                  <a:txBody>
                    <a:bodyPr/>
                    <a:lstStyle/>
                    <a:p>
                      <a:pPr algn="l" fontAlgn="b"/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cabot 14/1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87" marR="5487" marT="548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satyr 14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87" marR="5487" marT="548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temminck 14/13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846090"/>
                  </a:ext>
                </a:extLst>
              </a:tr>
              <a:tr h="317772">
                <a:tc>
                  <a:txBody>
                    <a:bodyPr/>
                    <a:lstStyle/>
                    <a:p>
                      <a:pPr algn="l" fontAlgn="b"/>
                      <a:endParaRPr lang="nl-B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aanvraag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databank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aanvraag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databank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aanvraag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databank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538250"/>
                  </a:ext>
                </a:extLst>
              </a:tr>
              <a:tr h="249267"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5487" marR="5487" marT="54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688084"/>
                  </a:ext>
                </a:extLst>
              </a:tr>
              <a:tr h="24303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5487" marR="5487" marT="54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795686"/>
                  </a:ext>
                </a:extLst>
              </a:tr>
              <a:tr h="24303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5487" marR="5487" marT="54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086552"/>
                  </a:ext>
                </a:extLst>
              </a:tr>
              <a:tr h="24303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5487" marR="5487" marT="54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134603"/>
                  </a:ext>
                </a:extLst>
              </a:tr>
              <a:tr h="24303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5487" marR="5487" marT="54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45695"/>
                  </a:ext>
                </a:extLst>
              </a:tr>
              <a:tr h="24303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5487" marR="5487" marT="54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185049"/>
                  </a:ext>
                </a:extLst>
              </a:tr>
              <a:tr h="24303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487" marR="5487" marT="54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887700"/>
                  </a:ext>
                </a:extLst>
              </a:tr>
              <a:tr h="24303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487" marR="5487" marT="54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838871"/>
                  </a:ext>
                </a:extLst>
              </a:tr>
              <a:tr h="24303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5487" marR="5487" marT="54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49111"/>
                  </a:ext>
                </a:extLst>
              </a:tr>
              <a:tr h="24303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487" marR="5487" marT="54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916996"/>
                  </a:ext>
                </a:extLst>
              </a:tr>
              <a:tr h="24303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5487" marR="5487" marT="54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121809"/>
                  </a:ext>
                </a:extLst>
              </a:tr>
              <a:tr h="249267"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5487" marR="5487" marT="54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963489"/>
                  </a:ext>
                </a:extLst>
              </a:tr>
              <a:tr h="249267">
                <a:tc>
                  <a:txBody>
                    <a:bodyPr/>
                    <a:lstStyle/>
                    <a:p>
                      <a:pPr algn="ctr" fontAlgn="b"/>
                      <a:endParaRPr lang="nl-BE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2100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2372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337048"/>
                  </a:ext>
                </a:extLst>
              </a:tr>
              <a:tr h="249267">
                <a:tc>
                  <a:txBody>
                    <a:bodyPr/>
                    <a:lstStyle/>
                    <a:p>
                      <a:pPr algn="ctr" fontAlgn="b"/>
                      <a:endParaRPr lang="nl-BE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5487" marR="5487" marT="548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5487" marR="5487" marT="548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5487" marR="5487" marT="548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918954"/>
                  </a:ext>
                </a:extLst>
              </a:tr>
              <a:tr h="255500">
                <a:tc>
                  <a:txBody>
                    <a:bodyPr/>
                    <a:lstStyle/>
                    <a:p>
                      <a:pPr algn="ctr" fontAlgn="b"/>
                      <a:endParaRPr lang="nl-BE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totaal ringen 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5392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497831"/>
                  </a:ext>
                </a:extLst>
              </a:tr>
              <a:tr h="255500">
                <a:tc>
                  <a:txBody>
                    <a:bodyPr/>
                    <a:lstStyle/>
                    <a:p>
                      <a:pPr algn="ctr" fontAlgn="b"/>
                      <a:endParaRPr lang="nl-BE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B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gegevens terug </a:t>
                      </a:r>
                    </a:p>
                  </a:txBody>
                  <a:tcPr marL="5487" marR="5487" marT="5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1868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506449"/>
                  </a:ext>
                </a:extLst>
              </a:tr>
              <a:tr h="255500">
                <a:tc>
                  <a:txBody>
                    <a:bodyPr/>
                    <a:lstStyle/>
                    <a:p>
                      <a:pPr algn="ctr" fontAlgn="b"/>
                      <a:endParaRPr lang="nl-BE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7" marR="5487" marT="5487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5487" marR="5487" marT="5487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32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365405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378</Words>
  <Application>Microsoft Office PowerPoint</Application>
  <PresentationFormat>Breedbeeld</PresentationFormat>
  <Paragraphs>184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Neue Haas Grotesk Text Pro</vt:lpstr>
      <vt:lpstr>Symbol</vt:lpstr>
      <vt:lpstr>PunchcardVTI</vt:lpstr>
      <vt:lpstr>Focusgroep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Willy Tieleman</dc:creator>
  <cp:lastModifiedBy>Willy Tieleman</cp:lastModifiedBy>
  <cp:revision>5</cp:revision>
  <dcterms:created xsi:type="dcterms:W3CDTF">2025-03-03T14:26:20Z</dcterms:created>
  <dcterms:modified xsi:type="dcterms:W3CDTF">2025-03-03T14:37:46Z</dcterms:modified>
</cp:coreProperties>
</file>