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524" r:id="rId2"/>
    <p:sldId id="526" r:id="rId3"/>
    <p:sldId id="525" r:id="rId4"/>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8" d="100"/>
          <a:sy n="88" d="100"/>
        </p:scale>
        <p:origin x="114"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123A11-C0CE-44A7-AA96-2DB4647382E3}" type="datetimeFigureOut">
              <a:rPr lang="nl-BE" smtClean="0"/>
              <a:t>30/05/2026</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2F9BD-4A43-41ED-9A15-A947D73152C1}" type="slidenum">
              <a:rPr lang="nl-BE" smtClean="0"/>
              <a:t>‹nr.›</a:t>
            </a:fld>
            <a:endParaRPr lang="nl-BE"/>
          </a:p>
        </p:txBody>
      </p:sp>
    </p:spTree>
    <p:extLst>
      <p:ext uri="{BB962C8B-B14F-4D97-AF65-F5344CB8AC3E}">
        <p14:creationId xmlns:p14="http://schemas.microsoft.com/office/powerpoint/2010/main" val="315469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B9A3996E-0EAA-420D-86E0-E8C42636056C}" type="slidenum">
              <a:rPr lang="nl-BE" smtClean="0"/>
              <a:t>1</a:t>
            </a:fld>
            <a:endParaRPr lang="nl-BE"/>
          </a:p>
        </p:txBody>
      </p:sp>
    </p:spTree>
    <p:extLst>
      <p:ext uri="{BB962C8B-B14F-4D97-AF65-F5344CB8AC3E}">
        <p14:creationId xmlns:p14="http://schemas.microsoft.com/office/powerpoint/2010/main" val="4057954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B9A3996E-0EAA-420D-86E0-E8C42636056C}" type="slidenum">
              <a:rPr lang="nl-BE" smtClean="0"/>
              <a:t>2</a:t>
            </a:fld>
            <a:endParaRPr lang="nl-BE"/>
          </a:p>
        </p:txBody>
      </p:sp>
    </p:spTree>
    <p:extLst>
      <p:ext uri="{BB962C8B-B14F-4D97-AF65-F5344CB8AC3E}">
        <p14:creationId xmlns:p14="http://schemas.microsoft.com/office/powerpoint/2010/main" val="1595281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B9A3996E-0EAA-420D-86E0-E8C42636056C}" type="slidenum">
              <a:rPr lang="nl-BE" smtClean="0"/>
              <a:t>3</a:t>
            </a:fld>
            <a:endParaRPr lang="nl-BE"/>
          </a:p>
        </p:txBody>
      </p:sp>
    </p:spTree>
    <p:extLst>
      <p:ext uri="{BB962C8B-B14F-4D97-AF65-F5344CB8AC3E}">
        <p14:creationId xmlns:p14="http://schemas.microsoft.com/office/powerpoint/2010/main" val="3487792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B324EA-0DB4-78B7-F0CF-E7465A35C8C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4018F059-DD8D-FD7D-D42B-F8BB975AEF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A1E984B0-464E-3D62-DB62-A85558EA6E8D}"/>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4EA77801-FC4E-6C98-5507-60B7A8FC52E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65101055-B921-009D-B391-250E62AD6873}"/>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327633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838FE-E547-8CEE-2A60-C66258263819}"/>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5F9CCCF7-A57C-C698-D6D9-E2571E623ED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B742312F-FAC6-DC5C-AC5E-472F170B91A4}"/>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9CF92231-EFB9-4E48-A4F6-4B4A972A48FE}"/>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E14F56CC-1918-0D89-A0F2-06EBAE527947}"/>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4142705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5E72721-DBA6-0EC3-BA28-032E672F3D11}"/>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D4DF9683-9E18-0C06-53EB-6F2D8F52281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08185692-BB7B-A2F0-C0E3-F830FC972EE3}"/>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A0F48CBD-0BC7-C26F-D473-90BE3A53F9DE}"/>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72747A8-BDC7-6CA2-8DE6-6207C39FEC38}"/>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4174135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D4AC2F-4A74-4C79-300B-AE356DB0912E}"/>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761D496E-C9D2-443F-0CF3-1CBA58B680E4}"/>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F845FA52-DB6F-84DE-9D5E-B9EFBB4AD37C}"/>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BE3AAF8B-C6C1-EB1F-49B7-00D2687C1CDB}"/>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5482E792-E7BC-EABE-A5E3-CEEA1033B5CE}"/>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400509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CA683D-4021-9BAD-8F10-97D3C77FC4A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58D31891-657D-B9A4-38DB-039A348F33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7C95F40-6619-96FD-1E42-32DACD653499}"/>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DA159790-1312-BBFD-AE5D-96851DE17F5C}"/>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476617C-74C4-EB25-A070-276D19641C4E}"/>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1932279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765AF1-A3E4-0EE9-188E-3F9604CCFA06}"/>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B02D4F7B-9C63-3857-F5C8-65860D5024CC}"/>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3B812D52-A599-5FFC-82B4-DB5B964CD83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91B79268-179E-1F3C-3725-AB62BF6F3364}"/>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6" name="Tijdelijke aanduiding voor voettekst 5">
            <a:extLst>
              <a:ext uri="{FF2B5EF4-FFF2-40B4-BE49-F238E27FC236}">
                <a16:creationId xmlns:a16="http://schemas.microsoft.com/office/drawing/2014/main" id="{EAC33923-F97D-4320-D21A-C9553756907B}"/>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6A40C6AE-C499-C4CB-8BAB-0CB113397824}"/>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160174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B5CB34-C71D-8C55-D4D7-35C589A236B2}"/>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AA1AAFA4-BD98-6037-F2F1-381A8A3CD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2718704-0673-92DB-6888-8B7E814AAD0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669619DF-A64F-1F70-FB4D-3177D9BF94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5C6BE5E-03A5-94EC-37D0-7F193CB6A2A5}"/>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016D2CD3-EC0D-3FE0-6BBF-FAAEC19B34EC}"/>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8" name="Tijdelijke aanduiding voor voettekst 7">
            <a:extLst>
              <a:ext uri="{FF2B5EF4-FFF2-40B4-BE49-F238E27FC236}">
                <a16:creationId xmlns:a16="http://schemas.microsoft.com/office/drawing/2014/main" id="{A39EF052-8605-61C1-1D6F-C048C655EE5B}"/>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2D01D49B-8CFB-0533-C2F7-D0CF52A14959}"/>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93969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1D83AB-DADF-B573-7A33-DC98738F4C7C}"/>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11C9C417-2C82-6594-EAA0-516319FB852D}"/>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4" name="Tijdelijke aanduiding voor voettekst 3">
            <a:extLst>
              <a:ext uri="{FF2B5EF4-FFF2-40B4-BE49-F238E27FC236}">
                <a16:creationId xmlns:a16="http://schemas.microsoft.com/office/drawing/2014/main" id="{411EE686-B8F3-BF7C-8DFE-680A75F970A3}"/>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A81B48AE-2272-235F-AD3F-1AE340E43EAA}"/>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1928449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365BD2C-6E25-7788-112D-35ACFB5A6E00}"/>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3" name="Tijdelijke aanduiding voor voettekst 2">
            <a:extLst>
              <a:ext uri="{FF2B5EF4-FFF2-40B4-BE49-F238E27FC236}">
                <a16:creationId xmlns:a16="http://schemas.microsoft.com/office/drawing/2014/main" id="{74AC6264-61D6-8DC8-D3BD-2C229547802E}"/>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AA1E3EED-D94E-97E6-AC7E-F6D76837F68C}"/>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3231467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DEA600-319D-5648-58EE-3A404B2B87D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993974F0-503C-949D-4AA9-E90DA40C59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49047098-011E-C5CD-8C88-AEB2514D7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EEF1B3D-F23F-BD90-3E9B-6195B40EB969}"/>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6" name="Tijdelijke aanduiding voor voettekst 5">
            <a:extLst>
              <a:ext uri="{FF2B5EF4-FFF2-40B4-BE49-F238E27FC236}">
                <a16:creationId xmlns:a16="http://schemas.microsoft.com/office/drawing/2014/main" id="{F1AAFD85-353E-EF0D-A813-45FE859B6E7A}"/>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AA7E2A4C-F58C-3428-44BB-69436FAAD86D}"/>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254689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BFEF76-689D-A572-A6B9-55949F414AA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FF3BF070-EC69-FBBA-EBE8-D86B154D0E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DCBC0E29-B894-1AA0-26C7-3B01FD334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E52D22A-06B9-CAE8-48E0-314E3ABF800B}"/>
              </a:ext>
            </a:extLst>
          </p:cNvPr>
          <p:cNvSpPr>
            <a:spLocks noGrp="1"/>
          </p:cNvSpPr>
          <p:nvPr>
            <p:ph type="dt" sz="half" idx="10"/>
          </p:nvPr>
        </p:nvSpPr>
        <p:spPr/>
        <p:txBody>
          <a:bodyPr/>
          <a:lstStyle/>
          <a:p>
            <a:fld id="{F059C8EF-5E04-4EF7-A3C6-6E94DD13D93D}" type="datetimeFigureOut">
              <a:rPr lang="nl-BE" smtClean="0"/>
              <a:t>30/05/2026</a:t>
            </a:fld>
            <a:endParaRPr lang="nl-BE"/>
          </a:p>
        </p:txBody>
      </p:sp>
      <p:sp>
        <p:nvSpPr>
          <p:cNvPr id="6" name="Tijdelijke aanduiding voor voettekst 5">
            <a:extLst>
              <a:ext uri="{FF2B5EF4-FFF2-40B4-BE49-F238E27FC236}">
                <a16:creationId xmlns:a16="http://schemas.microsoft.com/office/drawing/2014/main" id="{949B13AE-3091-98D3-6CFC-28F933811B6D}"/>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26ED9EE0-2FAD-B9CB-0A55-0D7C43B4D416}"/>
              </a:ext>
            </a:extLst>
          </p:cNvPr>
          <p:cNvSpPr>
            <a:spLocks noGrp="1"/>
          </p:cNvSpPr>
          <p:nvPr>
            <p:ph type="sldNum" sz="quarter" idx="12"/>
          </p:nvPr>
        </p:nvSpPr>
        <p:spPr/>
        <p:txBody>
          <a:bodyPr/>
          <a:lstStyle/>
          <a:p>
            <a:fld id="{9A29F604-6109-4DBC-82E0-B4B3B3E14D19}" type="slidenum">
              <a:rPr lang="nl-BE" smtClean="0"/>
              <a:t>‹nr.›</a:t>
            </a:fld>
            <a:endParaRPr lang="nl-BE"/>
          </a:p>
        </p:txBody>
      </p:sp>
    </p:spTree>
    <p:extLst>
      <p:ext uri="{BB962C8B-B14F-4D97-AF65-F5344CB8AC3E}">
        <p14:creationId xmlns:p14="http://schemas.microsoft.com/office/powerpoint/2010/main" val="303046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9216311-047A-83E0-95CB-2A634639A4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FF4D0FD8-7608-8BAF-7BF7-A466092218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B85DFCFF-E23E-0F4F-33E3-4D0E562E37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59C8EF-5E04-4EF7-A3C6-6E94DD13D93D}" type="datetimeFigureOut">
              <a:rPr lang="nl-BE" smtClean="0"/>
              <a:t>30/05/2026</a:t>
            </a:fld>
            <a:endParaRPr lang="nl-BE"/>
          </a:p>
        </p:txBody>
      </p:sp>
      <p:sp>
        <p:nvSpPr>
          <p:cNvPr id="5" name="Tijdelijke aanduiding voor voettekst 4">
            <a:extLst>
              <a:ext uri="{FF2B5EF4-FFF2-40B4-BE49-F238E27FC236}">
                <a16:creationId xmlns:a16="http://schemas.microsoft.com/office/drawing/2014/main" id="{56A505C8-3ABF-0231-619B-7826B92E36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BE"/>
          </a:p>
        </p:txBody>
      </p:sp>
      <p:sp>
        <p:nvSpPr>
          <p:cNvPr id="6" name="Tijdelijke aanduiding voor dianummer 5">
            <a:extLst>
              <a:ext uri="{FF2B5EF4-FFF2-40B4-BE49-F238E27FC236}">
                <a16:creationId xmlns:a16="http://schemas.microsoft.com/office/drawing/2014/main" id="{F90B290D-01F3-7AF1-D57A-0266B8AEB5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29F604-6109-4DBC-82E0-B4B3B3E14D19}" type="slidenum">
              <a:rPr lang="nl-BE" smtClean="0"/>
              <a:t>‹nr.›</a:t>
            </a:fld>
            <a:endParaRPr lang="nl-BE"/>
          </a:p>
        </p:txBody>
      </p:sp>
    </p:spTree>
    <p:extLst>
      <p:ext uri="{BB962C8B-B14F-4D97-AF65-F5344CB8AC3E}">
        <p14:creationId xmlns:p14="http://schemas.microsoft.com/office/powerpoint/2010/main" val="2471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gif"/></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8286B70-CDB9-0D6D-803B-E7A9779FC1E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14F15C-AC10-3928-4040-536CBEFD6898}"/>
              </a:ext>
            </a:extLst>
          </p:cNvPr>
          <p:cNvSpPr>
            <a:spLocks noGrp="1"/>
          </p:cNvSpPr>
          <p:nvPr>
            <p:ph type="title"/>
          </p:nvPr>
        </p:nvSpPr>
        <p:spPr>
          <a:xfrm>
            <a:off x="1162050" y="351790"/>
            <a:ext cx="7105650" cy="1688084"/>
          </a:xfrm>
        </p:spPr>
        <p:txBody>
          <a:bodyPr>
            <a:normAutofit/>
          </a:bodyPr>
          <a:lstStyle/>
          <a:p>
            <a:pPr algn="ctr"/>
            <a:r>
              <a:rPr lang="nl-NL" sz="3600" b="1" dirty="0">
                <a:solidFill>
                  <a:schemeClr val="accent5">
                    <a:lumMod val="75000"/>
                  </a:schemeClr>
                </a:solidFill>
              </a:rPr>
              <a:t>Focusgroep wilde kamhoenders</a:t>
            </a:r>
            <a:br>
              <a:rPr lang="nl-NL" sz="3600" b="1" dirty="0">
                <a:solidFill>
                  <a:srgbClr val="0070C0"/>
                </a:solidFill>
              </a:rPr>
            </a:br>
            <a:r>
              <a:rPr lang="nl-NL" sz="3600" b="1" dirty="0">
                <a:solidFill>
                  <a:srgbClr val="C00000"/>
                </a:solidFill>
              </a:rPr>
              <a:t>werkingsverslag 2025</a:t>
            </a:r>
            <a:r>
              <a:rPr lang="nl-NL" sz="4800" b="1" dirty="0">
                <a:solidFill>
                  <a:srgbClr val="C00000"/>
                </a:solidFill>
              </a:rPr>
              <a:t> </a:t>
            </a:r>
            <a:endParaRPr lang="nl-BE" sz="4800" b="1" dirty="0">
              <a:solidFill>
                <a:srgbClr val="C00000"/>
              </a:solidFill>
            </a:endParaRPr>
          </a:p>
        </p:txBody>
      </p:sp>
      <p:sp>
        <p:nvSpPr>
          <p:cNvPr id="3" name="Tijdelijke aanduiding voor inhoud 2">
            <a:extLst>
              <a:ext uri="{FF2B5EF4-FFF2-40B4-BE49-F238E27FC236}">
                <a16:creationId xmlns:a16="http://schemas.microsoft.com/office/drawing/2014/main" id="{B81E4A42-2FA6-E3B9-B339-99526DAC1129}"/>
              </a:ext>
            </a:extLst>
          </p:cNvPr>
          <p:cNvSpPr>
            <a:spLocks noGrp="1"/>
          </p:cNvSpPr>
          <p:nvPr>
            <p:ph idx="1"/>
          </p:nvPr>
        </p:nvSpPr>
        <p:spPr>
          <a:xfrm>
            <a:off x="238125" y="1962150"/>
            <a:ext cx="11268075" cy="4544059"/>
          </a:xfrm>
        </p:spPr>
        <p:txBody>
          <a:bodyPr>
            <a:normAutofit fontScale="85000" lnSpcReduction="20000"/>
          </a:bodyPr>
          <a:lstStyle/>
          <a:p>
            <a:pPr>
              <a:lnSpc>
                <a:spcPct val="115000"/>
              </a:lnSpc>
              <a:spcAft>
                <a:spcPts val="800"/>
              </a:spcAft>
            </a:pPr>
            <a:r>
              <a:rPr lang="nl-BE" sz="3300" b="1" kern="100" dirty="0">
                <a:effectLst/>
                <a:latin typeface="Times New Roman" panose="02020603050405020304" pitchFamily="18" charset="0"/>
                <a:ea typeface="Calibri" panose="020F0502020204030204" pitchFamily="34" charset="0"/>
                <a:cs typeface="Times New Roman" panose="02020603050405020304" pitchFamily="18" charset="0"/>
              </a:rPr>
              <a:t>Door het drukke programma van de meesten onder ons zijn we dit jaar er niet in geslaagd om een vergadering van de Focusgroep Kamhoenders te beleggen.</a:t>
            </a:r>
          </a:p>
          <a:p>
            <a:pPr>
              <a:lnSpc>
                <a:spcPct val="115000"/>
              </a:lnSpc>
              <a:spcAft>
                <a:spcPts val="800"/>
              </a:spcAft>
            </a:pPr>
            <a:r>
              <a:rPr lang="nl-BE" sz="3300" b="1" kern="100" dirty="0">
                <a:effectLst/>
                <a:latin typeface="Times New Roman" panose="02020603050405020304" pitchFamily="18" charset="0"/>
                <a:ea typeface="Calibri" panose="020F0502020204030204" pitchFamily="34" charset="0"/>
                <a:cs typeface="Times New Roman" panose="02020603050405020304" pitchFamily="18" charset="0"/>
              </a:rPr>
              <a:t>Bij de rondvraag over het aantal dieren in het bezit bij kamhoenderkwekers is jammer genoeg, zoals in het verlenen, niet voldoende informatie binnen gekomen. Hierdoor is het moeilijk om een zicht te krijgen over het aantal kweekparen en jonge dieren die in 2025  bij onze kwekers aanwezig zijn. Daarom een oproep naar allen die kamhoenders in hun bezit hebben, dit kenbaar te maken, zodat we een beter idee krijgen over de populatie van kamhoenders binnen Benelux</a:t>
            </a:r>
            <a:r>
              <a:rPr lang="nl-BE" sz="33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nl-NL" sz="2800" b="1" dirty="0">
              <a:latin typeface="Times New Roman" panose="02020603050405020304" pitchFamily="18" charset="0"/>
              <a:cs typeface="Times New Roman" panose="02020603050405020304" pitchFamily="18" charset="0"/>
            </a:endParaRPr>
          </a:p>
        </p:txBody>
      </p:sp>
      <p:sp>
        <p:nvSpPr>
          <p:cNvPr id="4" name="Tijdelijke aanduiding voor dianummer 3">
            <a:extLst>
              <a:ext uri="{FF2B5EF4-FFF2-40B4-BE49-F238E27FC236}">
                <a16:creationId xmlns:a16="http://schemas.microsoft.com/office/drawing/2014/main" id="{DE5C7E1B-9077-3CDE-73CB-AB5696497024}"/>
              </a:ext>
            </a:extLst>
          </p:cNvPr>
          <p:cNvSpPr>
            <a:spLocks noGrp="1"/>
          </p:cNvSpPr>
          <p:nvPr>
            <p:ph type="sldNum" sz="quarter" idx="12"/>
          </p:nvPr>
        </p:nvSpPr>
        <p:spPr/>
        <p:txBody>
          <a:bodyPr/>
          <a:lstStyle/>
          <a:p>
            <a:fld id="{49ABCAEC-7D34-E549-A96E-FCEDAADBE4B0}" type="slidenum">
              <a:rPr lang="en-US" smtClean="0"/>
              <a:t>1</a:t>
            </a:fld>
            <a:endParaRPr lang="en-US"/>
          </a:p>
        </p:txBody>
      </p:sp>
      <p:pic>
        <p:nvPicPr>
          <p:cNvPr id="5" name="Afbeelding 4" descr="Afbeelding met vogel, ongewerveld dier, spinachtigen&#10;&#10;Automatisch gegenereerde beschrijving">
            <a:extLst>
              <a:ext uri="{FF2B5EF4-FFF2-40B4-BE49-F238E27FC236}">
                <a16:creationId xmlns:a16="http://schemas.microsoft.com/office/drawing/2014/main" id="{35EB8224-EBA7-7637-2B3E-B497C0C831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08" y="37250"/>
            <a:ext cx="1381125" cy="1133475"/>
          </a:xfrm>
          <a:prstGeom prst="rect">
            <a:avLst/>
          </a:prstGeom>
        </p:spPr>
      </p:pic>
      <p:pic>
        <p:nvPicPr>
          <p:cNvPr id="2058" name="Picture 10" descr="Kamhoenders">
            <a:extLst>
              <a:ext uri="{FF2B5EF4-FFF2-40B4-BE49-F238E27FC236}">
                <a16:creationId xmlns:a16="http://schemas.microsoft.com/office/drawing/2014/main" id="{9D3C68B1-7802-5D1D-225D-B53839E790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4950" y="229953"/>
            <a:ext cx="2744686" cy="1728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1865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8286B70-CDB9-0D6D-803B-E7A9779FC1E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14F15C-AC10-3928-4040-536CBEFD6898}"/>
              </a:ext>
            </a:extLst>
          </p:cNvPr>
          <p:cNvSpPr>
            <a:spLocks noGrp="1"/>
          </p:cNvSpPr>
          <p:nvPr>
            <p:ph type="title"/>
          </p:nvPr>
        </p:nvSpPr>
        <p:spPr>
          <a:xfrm>
            <a:off x="1181100" y="351790"/>
            <a:ext cx="7198880" cy="1688084"/>
          </a:xfrm>
        </p:spPr>
        <p:txBody>
          <a:bodyPr>
            <a:normAutofit/>
          </a:bodyPr>
          <a:lstStyle/>
          <a:p>
            <a:pPr algn="ctr"/>
            <a:r>
              <a:rPr lang="nl-NL" sz="3600" b="1" dirty="0">
                <a:solidFill>
                  <a:srgbClr val="0070C0"/>
                </a:solidFill>
              </a:rPr>
              <a:t>Focusgroep wilde kamhoenders</a:t>
            </a:r>
            <a:br>
              <a:rPr lang="nl-NL" sz="3600" b="1" dirty="0">
                <a:solidFill>
                  <a:srgbClr val="0070C0"/>
                </a:solidFill>
              </a:rPr>
            </a:br>
            <a:r>
              <a:rPr lang="nl-NL" sz="3600" b="1" dirty="0">
                <a:solidFill>
                  <a:srgbClr val="C00000"/>
                </a:solidFill>
              </a:rPr>
              <a:t>inventaris 2025</a:t>
            </a:r>
            <a:r>
              <a:rPr lang="nl-NL" sz="4800" b="1" dirty="0">
                <a:solidFill>
                  <a:srgbClr val="C00000"/>
                </a:solidFill>
              </a:rPr>
              <a:t> </a:t>
            </a:r>
            <a:endParaRPr lang="nl-BE" sz="4800" b="1" dirty="0">
              <a:solidFill>
                <a:srgbClr val="C00000"/>
              </a:solidFill>
            </a:endParaRPr>
          </a:p>
        </p:txBody>
      </p:sp>
      <p:pic>
        <p:nvPicPr>
          <p:cNvPr id="7" name="Tijdelijke aanduiding voor inhoud 6">
            <a:extLst>
              <a:ext uri="{FF2B5EF4-FFF2-40B4-BE49-F238E27FC236}">
                <a16:creationId xmlns:a16="http://schemas.microsoft.com/office/drawing/2014/main" id="{2CB4B886-7E75-EB0D-FDD4-C38B4F1F0E46}"/>
              </a:ext>
            </a:extLst>
          </p:cNvPr>
          <p:cNvPicPr>
            <a:picLocks noGrp="1" noChangeAspect="1"/>
          </p:cNvPicPr>
          <p:nvPr>
            <p:ph idx="1"/>
          </p:nvPr>
        </p:nvPicPr>
        <p:blipFill>
          <a:blip r:embed="rId3"/>
          <a:stretch>
            <a:fillRect/>
          </a:stretch>
        </p:blipFill>
        <p:spPr>
          <a:xfrm>
            <a:off x="1425113" y="2080215"/>
            <a:ext cx="6867515" cy="4351338"/>
          </a:xfrm>
        </p:spPr>
      </p:pic>
      <p:sp>
        <p:nvSpPr>
          <p:cNvPr id="4" name="Tijdelijke aanduiding voor dianummer 3">
            <a:extLst>
              <a:ext uri="{FF2B5EF4-FFF2-40B4-BE49-F238E27FC236}">
                <a16:creationId xmlns:a16="http://schemas.microsoft.com/office/drawing/2014/main" id="{DE5C7E1B-9077-3CDE-73CB-AB5696497024}"/>
              </a:ext>
            </a:extLst>
          </p:cNvPr>
          <p:cNvSpPr>
            <a:spLocks noGrp="1"/>
          </p:cNvSpPr>
          <p:nvPr>
            <p:ph type="sldNum" sz="quarter" idx="12"/>
          </p:nvPr>
        </p:nvSpPr>
        <p:spPr/>
        <p:txBody>
          <a:bodyPr/>
          <a:lstStyle/>
          <a:p>
            <a:fld id="{49ABCAEC-7D34-E549-A96E-FCEDAADBE4B0}" type="slidenum">
              <a:rPr lang="en-US" smtClean="0"/>
              <a:t>2</a:t>
            </a:fld>
            <a:endParaRPr lang="en-US"/>
          </a:p>
        </p:txBody>
      </p:sp>
      <p:pic>
        <p:nvPicPr>
          <p:cNvPr id="5" name="Afbeelding 4" descr="Afbeelding met vogel, ongewerveld dier, spinachtigen&#10;&#10;Automatisch gegenereerde beschrijving">
            <a:extLst>
              <a:ext uri="{FF2B5EF4-FFF2-40B4-BE49-F238E27FC236}">
                <a16:creationId xmlns:a16="http://schemas.microsoft.com/office/drawing/2014/main" id="{35EB8224-EBA7-7637-2B3E-B497C0C831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08" y="37250"/>
            <a:ext cx="1381125" cy="1133475"/>
          </a:xfrm>
          <a:prstGeom prst="rect">
            <a:avLst/>
          </a:prstGeom>
        </p:spPr>
      </p:pic>
      <p:pic>
        <p:nvPicPr>
          <p:cNvPr id="2058" name="Picture 10" descr="Kamhoenders">
            <a:extLst>
              <a:ext uri="{FF2B5EF4-FFF2-40B4-BE49-F238E27FC236}">
                <a16:creationId xmlns:a16="http://schemas.microsoft.com/office/drawing/2014/main" id="{9D3C68B1-7802-5D1D-225D-B53839E790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24950" y="229953"/>
            <a:ext cx="2744686" cy="1728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248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8286B70-CDB9-0D6D-803B-E7A9779FC1E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14F15C-AC10-3928-4040-536CBEFD6898}"/>
              </a:ext>
            </a:extLst>
          </p:cNvPr>
          <p:cNvSpPr>
            <a:spLocks noGrp="1"/>
          </p:cNvSpPr>
          <p:nvPr>
            <p:ph type="title"/>
          </p:nvPr>
        </p:nvSpPr>
        <p:spPr>
          <a:xfrm>
            <a:off x="1288217" y="351790"/>
            <a:ext cx="6798508" cy="1688084"/>
          </a:xfrm>
        </p:spPr>
        <p:txBody>
          <a:bodyPr>
            <a:normAutofit/>
          </a:bodyPr>
          <a:lstStyle/>
          <a:p>
            <a:pPr algn="ctr"/>
            <a:r>
              <a:rPr lang="nl-NL" sz="3600" b="1" dirty="0">
                <a:solidFill>
                  <a:schemeClr val="accent5">
                    <a:lumMod val="75000"/>
                  </a:schemeClr>
                </a:solidFill>
              </a:rPr>
              <a:t>Focusgroep wilde kamhoenders</a:t>
            </a:r>
            <a:br>
              <a:rPr lang="nl-NL" sz="3600" b="1" dirty="0">
                <a:solidFill>
                  <a:srgbClr val="0070C0"/>
                </a:solidFill>
              </a:rPr>
            </a:br>
            <a:r>
              <a:rPr lang="nl-NL" sz="3600" b="1" dirty="0">
                <a:solidFill>
                  <a:srgbClr val="C00000"/>
                </a:solidFill>
              </a:rPr>
              <a:t>Planning 2026</a:t>
            </a:r>
            <a:endParaRPr lang="nl-BE" sz="4800" b="1" dirty="0">
              <a:solidFill>
                <a:srgbClr val="C00000"/>
              </a:solidFill>
            </a:endParaRPr>
          </a:p>
        </p:txBody>
      </p:sp>
      <p:sp>
        <p:nvSpPr>
          <p:cNvPr id="3" name="Tijdelijke aanduiding voor inhoud 2">
            <a:extLst>
              <a:ext uri="{FF2B5EF4-FFF2-40B4-BE49-F238E27FC236}">
                <a16:creationId xmlns:a16="http://schemas.microsoft.com/office/drawing/2014/main" id="{B81E4A42-2FA6-E3B9-B339-99526DAC1129}"/>
              </a:ext>
            </a:extLst>
          </p:cNvPr>
          <p:cNvSpPr>
            <a:spLocks noGrp="1"/>
          </p:cNvSpPr>
          <p:nvPr>
            <p:ph idx="1"/>
          </p:nvPr>
        </p:nvSpPr>
        <p:spPr>
          <a:xfrm>
            <a:off x="238125" y="2524124"/>
            <a:ext cx="11268075" cy="3982085"/>
          </a:xfrm>
        </p:spPr>
        <p:txBody>
          <a:bodyPr>
            <a:normAutofit/>
          </a:bodyPr>
          <a:lstStyle/>
          <a:p>
            <a:pPr>
              <a:lnSpc>
                <a:spcPct val="115000"/>
              </a:lnSpc>
              <a:spcAft>
                <a:spcPts val="800"/>
              </a:spcAft>
            </a:pPr>
            <a:r>
              <a:rPr lang="nl-BE" sz="2800" b="1" kern="100" dirty="0">
                <a:effectLst/>
                <a:latin typeface="Times New Roman" panose="02020603050405020304" pitchFamily="18" charset="0"/>
                <a:ea typeface="Calibri" panose="020F0502020204030204" pitchFamily="34" charset="0"/>
                <a:cs typeface="Times New Roman" panose="02020603050405020304" pitchFamily="18" charset="0"/>
              </a:rPr>
              <a:t>We hopen dat we in 2026 een vergadering kunnen organiseren voor de kamhoenderkwekers, zodat we met zijn allen informatie kunnen uitwisselen over deze prachtige dieren.</a:t>
            </a:r>
          </a:p>
          <a:p>
            <a:pPr>
              <a:lnSpc>
                <a:spcPct val="115000"/>
              </a:lnSpc>
              <a:spcAft>
                <a:spcPts val="800"/>
              </a:spcAft>
            </a:pPr>
            <a:r>
              <a:rPr lang="nl-BE" sz="2800" b="1" kern="100" dirty="0">
                <a:effectLst/>
                <a:latin typeface="Times New Roman" panose="02020603050405020304" pitchFamily="18" charset="0"/>
                <a:ea typeface="Calibri" panose="020F0502020204030204" pitchFamily="34" charset="0"/>
                <a:cs typeface="Times New Roman" panose="02020603050405020304" pitchFamily="18" charset="0"/>
              </a:rPr>
              <a:t>Wat ook  nog steeds op het programma staat is een bezoek aan Leiden om de balgen van de kamhoenders te gaan bekijken.  Hieruit kunnen we heel wat leren over de raszuiverheid  bij de kamhoender</a:t>
            </a:r>
          </a:p>
          <a:p>
            <a:endParaRPr lang="nl-NL" sz="2800" b="1" dirty="0">
              <a:latin typeface="Times New Roman" panose="02020603050405020304" pitchFamily="18" charset="0"/>
              <a:cs typeface="Times New Roman" panose="02020603050405020304" pitchFamily="18" charset="0"/>
            </a:endParaRPr>
          </a:p>
        </p:txBody>
      </p:sp>
      <p:sp>
        <p:nvSpPr>
          <p:cNvPr id="4" name="Tijdelijke aanduiding voor dianummer 3">
            <a:extLst>
              <a:ext uri="{FF2B5EF4-FFF2-40B4-BE49-F238E27FC236}">
                <a16:creationId xmlns:a16="http://schemas.microsoft.com/office/drawing/2014/main" id="{DE5C7E1B-9077-3CDE-73CB-AB5696497024}"/>
              </a:ext>
            </a:extLst>
          </p:cNvPr>
          <p:cNvSpPr>
            <a:spLocks noGrp="1"/>
          </p:cNvSpPr>
          <p:nvPr>
            <p:ph type="sldNum" sz="quarter" idx="12"/>
          </p:nvPr>
        </p:nvSpPr>
        <p:spPr/>
        <p:txBody>
          <a:bodyPr/>
          <a:lstStyle/>
          <a:p>
            <a:fld id="{49ABCAEC-7D34-E549-A96E-FCEDAADBE4B0}" type="slidenum">
              <a:rPr lang="en-US" smtClean="0"/>
              <a:t>3</a:t>
            </a:fld>
            <a:endParaRPr lang="en-US"/>
          </a:p>
        </p:txBody>
      </p:sp>
      <p:pic>
        <p:nvPicPr>
          <p:cNvPr id="5" name="Afbeelding 4" descr="Afbeelding met vogel, ongewerveld dier, spinachtigen&#10;&#10;Automatisch gegenereerde beschrijving">
            <a:extLst>
              <a:ext uri="{FF2B5EF4-FFF2-40B4-BE49-F238E27FC236}">
                <a16:creationId xmlns:a16="http://schemas.microsoft.com/office/drawing/2014/main" id="{35EB8224-EBA7-7637-2B3E-B497C0C831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08" y="37250"/>
            <a:ext cx="1381125" cy="1133475"/>
          </a:xfrm>
          <a:prstGeom prst="rect">
            <a:avLst/>
          </a:prstGeom>
        </p:spPr>
      </p:pic>
      <p:pic>
        <p:nvPicPr>
          <p:cNvPr id="2058" name="Picture 10" descr="Kamhoenders">
            <a:extLst>
              <a:ext uri="{FF2B5EF4-FFF2-40B4-BE49-F238E27FC236}">
                <a16:creationId xmlns:a16="http://schemas.microsoft.com/office/drawing/2014/main" id="{9D3C68B1-7802-5D1D-225D-B53839E790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53524" y="229953"/>
            <a:ext cx="2716111" cy="1710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762530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196</Words>
  <Application>Microsoft Office PowerPoint</Application>
  <PresentationFormat>Breedbeeld</PresentationFormat>
  <Paragraphs>13</Paragraphs>
  <Slides>3</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vt:i4>
      </vt:variant>
    </vt:vector>
  </HeadingPairs>
  <TitlesOfParts>
    <vt:vector size="8" baseType="lpstr">
      <vt:lpstr>Aptos</vt:lpstr>
      <vt:lpstr>Aptos Display</vt:lpstr>
      <vt:lpstr>Arial</vt:lpstr>
      <vt:lpstr>Times New Roman</vt:lpstr>
      <vt:lpstr>Kantoorthema</vt:lpstr>
      <vt:lpstr>Focusgroep wilde kamhoenders werkingsverslag 2025 </vt:lpstr>
      <vt:lpstr>Focusgroep wilde kamhoenders inventaris 2025 </vt:lpstr>
      <vt:lpstr>Focusgroep wilde kamhoenders Planning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Willy Tieleman</dc:creator>
  <cp:lastModifiedBy>Willy Tieleman</cp:lastModifiedBy>
  <cp:revision>1</cp:revision>
  <dcterms:created xsi:type="dcterms:W3CDTF">2026-05-30T12:59:58Z</dcterms:created>
  <dcterms:modified xsi:type="dcterms:W3CDTF">2026-05-30T13:00:56Z</dcterms:modified>
</cp:coreProperties>
</file>